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717" r:id="rId2"/>
    <p:sldId id="1700" r:id="rId3"/>
    <p:sldId id="708" r:id="rId4"/>
    <p:sldId id="531" r:id="rId5"/>
    <p:sldId id="534" r:id="rId6"/>
    <p:sldId id="1699" r:id="rId7"/>
    <p:sldId id="661" r:id="rId8"/>
    <p:sldId id="1686" r:id="rId9"/>
    <p:sldId id="266" r:id="rId10"/>
    <p:sldId id="290" r:id="rId11"/>
    <p:sldId id="353" r:id="rId12"/>
    <p:sldId id="1702" r:id="rId13"/>
    <p:sldId id="1683" r:id="rId14"/>
    <p:sldId id="1687" r:id="rId15"/>
    <p:sldId id="1704" r:id="rId16"/>
    <p:sldId id="1679" r:id="rId17"/>
    <p:sldId id="1688" r:id="rId18"/>
    <p:sldId id="1678" r:id="rId19"/>
    <p:sldId id="1680" r:id="rId20"/>
    <p:sldId id="1681" r:id="rId21"/>
    <p:sldId id="1703" r:id="rId22"/>
    <p:sldId id="1682" r:id="rId23"/>
    <p:sldId id="707" r:id="rId24"/>
    <p:sldId id="1701" r:id="rId25"/>
    <p:sldId id="53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713F0-B140-4617-84E5-D7004728DBAD}" v="29" dt="2022-08-15T15:49:18.610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1"/>
    <p:restoredTop sz="88372"/>
  </p:normalViewPr>
  <p:slideViewPr>
    <p:cSldViewPr>
      <p:cViewPr varScale="1">
        <p:scale>
          <a:sx n="63" d="100"/>
          <a:sy n="63" d="100"/>
        </p:scale>
        <p:origin x="9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43"/>
    </p:cViewPr>
  </p:sorterViewPr>
  <p:notesViewPr>
    <p:cSldViewPr>
      <p:cViewPr varScale="1">
        <p:scale>
          <a:sx n="75" d="100"/>
          <a:sy n="75" d="100"/>
        </p:scale>
        <p:origin x="-17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we, Jennifer" userId="61a2c370-e11a-4c15-8b3b-d548eafeda1b" providerId="ADAL" clId="{21F713F0-B140-4617-84E5-D7004728DBAD}"/>
    <pc:docChg chg="undo custSel modSld">
      <pc:chgData name="Rowe, Jennifer" userId="61a2c370-e11a-4c15-8b3b-d548eafeda1b" providerId="ADAL" clId="{21F713F0-B140-4617-84E5-D7004728DBAD}" dt="2022-08-18T12:19:08.865" v="186" actId="20577"/>
      <pc:docMkLst>
        <pc:docMk/>
      </pc:docMkLst>
      <pc:sldChg chg="modSp mod">
        <pc:chgData name="Rowe, Jennifer" userId="61a2c370-e11a-4c15-8b3b-d548eafeda1b" providerId="ADAL" clId="{21F713F0-B140-4617-84E5-D7004728DBAD}" dt="2022-08-18T12:19:03.771" v="181" actId="20577"/>
        <pc:sldMkLst>
          <pc:docMk/>
          <pc:sldMk cId="1829936022" sldId="353"/>
        </pc:sldMkLst>
        <pc:spChg chg="mod">
          <ac:chgData name="Rowe, Jennifer" userId="61a2c370-e11a-4c15-8b3b-d548eafeda1b" providerId="ADAL" clId="{21F713F0-B140-4617-84E5-D7004728DBAD}" dt="2022-08-18T12:19:03.771" v="181" actId="20577"/>
          <ac:spMkLst>
            <pc:docMk/>
            <pc:sldMk cId="1829936022" sldId="353"/>
            <ac:spMk id="2" creationId="{00000000-0000-0000-0000-000000000000}"/>
          </ac:spMkLst>
        </pc:spChg>
      </pc:sldChg>
      <pc:sldChg chg="modSp mod">
        <pc:chgData name="Rowe, Jennifer" userId="61a2c370-e11a-4c15-8b3b-d548eafeda1b" providerId="ADAL" clId="{21F713F0-B140-4617-84E5-D7004728DBAD}" dt="2022-08-17T15:41:32.282" v="163" actId="948"/>
        <pc:sldMkLst>
          <pc:docMk/>
          <pc:sldMk cId="3943375598" sldId="1678"/>
        </pc:sldMkLst>
        <pc:spChg chg="mod">
          <ac:chgData name="Rowe, Jennifer" userId="61a2c370-e11a-4c15-8b3b-d548eafeda1b" providerId="ADAL" clId="{21F713F0-B140-4617-84E5-D7004728DBAD}" dt="2022-08-17T15:41:32.282" v="163" actId="948"/>
          <ac:spMkLst>
            <pc:docMk/>
            <pc:sldMk cId="3943375598" sldId="1678"/>
            <ac:spMk id="5" creationId="{047DC4D7-81BD-5FEC-D38A-BDAC88309B39}"/>
          </ac:spMkLst>
        </pc:spChg>
        <pc:spChg chg="mod">
          <ac:chgData name="Rowe, Jennifer" userId="61a2c370-e11a-4c15-8b3b-d548eafeda1b" providerId="ADAL" clId="{21F713F0-B140-4617-84E5-D7004728DBAD}" dt="2022-08-15T14:46:53.237" v="81" actId="1076"/>
          <ac:spMkLst>
            <pc:docMk/>
            <pc:sldMk cId="3943375598" sldId="1678"/>
            <ac:spMk id="13" creationId="{79081B16-DB64-D246-B501-BBCCD62E3615}"/>
          </ac:spMkLst>
        </pc:spChg>
      </pc:sldChg>
      <pc:sldChg chg="modSp mod">
        <pc:chgData name="Rowe, Jennifer" userId="61a2c370-e11a-4c15-8b3b-d548eafeda1b" providerId="ADAL" clId="{21F713F0-B140-4617-84E5-D7004728DBAD}" dt="2022-08-15T15:48:18.875" v="156" actId="20577"/>
        <pc:sldMkLst>
          <pc:docMk/>
          <pc:sldMk cId="2015450209" sldId="1679"/>
        </pc:sldMkLst>
        <pc:spChg chg="mod">
          <ac:chgData name="Rowe, Jennifer" userId="61a2c370-e11a-4c15-8b3b-d548eafeda1b" providerId="ADAL" clId="{21F713F0-B140-4617-84E5-D7004728DBAD}" dt="2022-08-15T15:48:18.875" v="156" actId="20577"/>
          <ac:spMkLst>
            <pc:docMk/>
            <pc:sldMk cId="2015450209" sldId="1679"/>
            <ac:spMk id="3" creationId="{4CF6835A-AE12-4FEE-82A3-3C57D550669F}"/>
          </ac:spMkLst>
        </pc:spChg>
        <pc:spChg chg="mod">
          <ac:chgData name="Rowe, Jennifer" userId="61a2c370-e11a-4c15-8b3b-d548eafeda1b" providerId="ADAL" clId="{21F713F0-B140-4617-84E5-D7004728DBAD}" dt="2022-08-15T14:52:09.812" v="122" actId="1076"/>
          <ac:spMkLst>
            <pc:docMk/>
            <pc:sldMk cId="2015450209" sldId="1679"/>
            <ac:spMk id="5" creationId="{A3E7E5B6-7F03-4F6A-BB79-1DD5CF3FE279}"/>
          </ac:spMkLst>
        </pc:spChg>
      </pc:sldChg>
      <pc:sldChg chg="modSp mod">
        <pc:chgData name="Rowe, Jennifer" userId="61a2c370-e11a-4c15-8b3b-d548eafeda1b" providerId="ADAL" clId="{21F713F0-B140-4617-84E5-D7004728DBAD}" dt="2022-08-15T14:55:57.151" v="144" actId="6549"/>
        <pc:sldMkLst>
          <pc:docMk/>
          <pc:sldMk cId="1216963366" sldId="1680"/>
        </pc:sldMkLst>
        <pc:spChg chg="mod">
          <ac:chgData name="Rowe, Jennifer" userId="61a2c370-e11a-4c15-8b3b-d548eafeda1b" providerId="ADAL" clId="{21F713F0-B140-4617-84E5-D7004728DBAD}" dt="2022-08-15T14:55:57.151" v="144" actId="6549"/>
          <ac:spMkLst>
            <pc:docMk/>
            <pc:sldMk cId="1216963366" sldId="1680"/>
            <ac:spMk id="5" creationId="{A6099E42-747F-8030-74CC-0F95A1CF6333}"/>
          </ac:spMkLst>
        </pc:spChg>
        <pc:spChg chg="mod">
          <ac:chgData name="Rowe, Jennifer" userId="61a2c370-e11a-4c15-8b3b-d548eafeda1b" providerId="ADAL" clId="{21F713F0-B140-4617-84E5-D7004728DBAD}" dt="2022-08-15T14:47:50.759" v="86" actId="2711"/>
          <ac:spMkLst>
            <pc:docMk/>
            <pc:sldMk cId="1216963366" sldId="1680"/>
            <ac:spMk id="6" creationId="{ED06176F-73C6-C085-98DF-75B230504234}"/>
          </ac:spMkLst>
        </pc:spChg>
      </pc:sldChg>
      <pc:sldChg chg="modSp mod">
        <pc:chgData name="Rowe, Jennifer" userId="61a2c370-e11a-4c15-8b3b-d548eafeda1b" providerId="ADAL" clId="{21F713F0-B140-4617-84E5-D7004728DBAD}" dt="2022-08-15T14:49:56.502" v="105" actId="20577"/>
        <pc:sldMkLst>
          <pc:docMk/>
          <pc:sldMk cId="2678206747" sldId="1681"/>
        </pc:sldMkLst>
        <pc:spChg chg="mod">
          <ac:chgData name="Rowe, Jennifer" userId="61a2c370-e11a-4c15-8b3b-d548eafeda1b" providerId="ADAL" clId="{21F713F0-B140-4617-84E5-D7004728DBAD}" dt="2022-08-15T14:49:56.502" v="105" actId="20577"/>
          <ac:spMkLst>
            <pc:docMk/>
            <pc:sldMk cId="2678206747" sldId="1681"/>
            <ac:spMk id="3" creationId="{E7F33731-A14B-46A3-803E-5609E9C66DBA}"/>
          </ac:spMkLst>
        </pc:spChg>
        <pc:spChg chg="mod">
          <ac:chgData name="Rowe, Jennifer" userId="61a2c370-e11a-4c15-8b3b-d548eafeda1b" providerId="ADAL" clId="{21F713F0-B140-4617-84E5-D7004728DBAD}" dt="2022-08-15T14:48:27.684" v="91" actId="2711"/>
          <ac:spMkLst>
            <pc:docMk/>
            <pc:sldMk cId="2678206747" sldId="1681"/>
            <ac:spMk id="5" creationId="{23DD04D6-746B-4085-87CA-E340349BF95F}"/>
          </ac:spMkLst>
        </pc:spChg>
      </pc:sldChg>
      <pc:sldChg chg="modSp mod">
        <pc:chgData name="Rowe, Jennifer" userId="61a2c370-e11a-4c15-8b3b-d548eafeda1b" providerId="ADAL" clId="{21F713F0-B140-4617-84E5-D7004728DBAD}" dt="2022-08-15T14:57:20.275" v="147" actId="14100"/>
        <pc:sldMkLst>
          <pc:docMk/>
          <pc:sldMk cId="1298976000" sldId="1682"/>
        </pc:sldMkLst>
        <pc:spChg chg="mod">
          <ac:chgData name="Rowe, Jennifer" userId="61a2c370-e11a-4c15-8b3b-d548eafeda1b" providerId="ADAL" clId="{21F713F0-B140-4617-84E5-D7004728DBAD}" dt="2022-08-15T14:57:10.758" v="145" actId="2711"/>
          <ac:spMkLst>
            <pc:docMk/>
            <pc:sldMk cId="1298976000" sldId="1682"/>
            <ac:spMk id="3" creationId="{E1EA2038-DEB5-43C9-9E23-DFCE05359CA2}"/>
          </ac:spMkLst>
        </pc:spChg>
        <pc:spChg chg="mod">
          <ac:chgData name="Rowe, Jennifer" userId="61a2c370-e11a-4c15-8b3b-d548eafeda1b" providerId="ADAL" clId="{21F713F0-B140-4617-84E5-D7004728DBAD}" dt="2022-08-15T14:57:20.275" v="147" actId="14100"/>
          <ac:spMkLst>
            <pc:docMk/>
            <pc:sldMk cId="1298976000" sldId="1682"/>
            <ac:spMk id="5" creationId="{A354653E-6A9E-4EEE-8715-C02F77DF2DEB}"/>
          </ac:spMkLst>
        </pc:spChg>
      </pc:sldChg>
      <pc:sldChg chg="modSp mod">
        <pc:chgData name="Rowe, Jennifer" userId="61a2c370-e11a-4c15-8b3b-d548eafeda1b" providerId="ADAL" clId="{21F713F0-B140-4617-84E5-D7004728DBAD}" dt="2022-08-15T15:49:31.339" v="158" actId="255"/>
        <pc:sldMkLst>
          <pc:docMk/>
          <pc:sldMk cId="2889167744" sldId="1683"/>
        </pc:sldMkLst>
        <pc:spChg chg="mod">
          <ac:chgData name="Rowe, Jennifer" userId="61a2c370-e11a-4c15-8b3b-d548eafeda1b" providerId="ADAL" clId="{21F713F0-B140-4617-84E5-D7004728DBAD}" dt="2022-08-15T15:49:31.339" v="158" actId="255"/>
          <ac:spMkLst>
            <pc:docMk/>
            <pc:sldMk cId="2889167744" sldId="1683"/>
            <ac:spMk id="5" creationId="{20E81FC9-F36A-4955-9A38-7A3F90A739FB}"/>
          </ac:spMkLst>
        </pc:spChg>
      </pc:sldChg>
      <pc:sldChg chg="addSp modSp mod">
        <pc:chgData name="Rowe, Jennifer" userId="61a2c370-e11a-4c15-8b3b-d548eafeda1b" providerId="ADAL" clId="{21F713F0-B140-4617-84E5-D7004728DBAD}" dt="2022-08-18T12:08:44.121" v="168" actId="14100"/>
        <pc:sldMkLst>
          <pc:docMk/>
          <pc:sldMk cId="2479098745" sldId="1686"/>
        </pc:sldMkLst>
        <pc:spChg chg="add mod">
          <ac:chgData name="Rowe, Jennifer" userId="61a2c370-e11a-4c15-8b3b-d548eafeda1b" providerId="ADAL" clId="{21F713F0-B140-4617-84E5-D7004728DBAD}" dt="2022-08-18T12:08:44.121" v="168" actId="14100"/>
          <ac:spMkLst>
            <pc:docMk/>
            <pc:sldMk cId="2479098745" sldId="1686"/>
            <ac:spMk id="6" creationId="{B88A59D8-B9A1-4837-AC71-8B7DB7304B3C}"/>
          </ac:spMkLst>
        </pc:spChg>
        <pc:spChg chg="mod">
          <ac:chgData name="Rowe, Jennifer" userId="61a2c370-e11a-4c15-8b3b-d548eafeda1b" providerId="ADAL" clId="{21F713F0-B140-4617-84E5-D7004728DBAD}" dt="2022-08-15T15:49:18.610" v="157" actId="14100"/>
          <ac:spMkLst>
            <pc:docMk/>
            <pc:sldMk cId="2479098745" sldId="1686"/>
            <ac:spMk id="8" creationId="{B00945EA-9731-1F66-DAE7-7F33594B9A26}"/>
          </ac:spMkLst>
        </pc:spChg>
      </pc:sldChg>
      <pc:sldChg chg="modSp mod modAnim">
        <pc:chgData name="Rowe, Jennifer" userId="61a2c370-e11a-4c15-8b3b-d548eafeda1b" providerId="ADAL" clId="{21F713F0-B140-4617-84E5-D7004728DBAD}" dt="2022-08-15T14:42:51.925" v="47" actId="1076"/>
        <pc:sldMkLst>
          <pc:docMk/>
          <pc:sldMk cId="295108656" sldId="1687"/>
        </pc:sldMkLst>
        <pc:spChg chg="mod">
          <ac:chgData name="Rowe, Jennifer" userId="61a2c370-e11a-4c15-8b3b-d548eafeda1b" providerId="ADAL" clId="{21F713F0-B140-4617-84E5-D7004728DBAD}" dt="2022-08-15T14:42:51.925" v="47" actId="1076"/>
          <ac:spMkLst>
            <pc:docMk/>
            <pc:sldMk cId="295108656" sldId="1687"/>
            <ac:spMk id="4" creationId="{7B3F21F1-6E13-BB6C-E7A7-ECF7024B5907}"/>
          </ac:spMkLst>
        </pc:spChg>
        <pc:spChg chg="mod">
          <ac:chgData name="Rowe, Jennifer" userId="61a2c370-e11a-4c15-8b3b-d548eafeda1b" providerId="ADAL" clId="{21F713F0-B140-4617-84E5-D7004728DBAD}" dt="2022-08-15T14:42:31.775" v="44" actId="1076"/>
          <ac:spMkLst>
            <pc:docMk/>
            <pc:sldMk cId="295108656" sldId="1687"/>
            <ac:spMk id="5" creationId="{EFBE0975-4641-90CA-2C85-1081E0D71506}"/>
          </ac:spMkLst>
        </pc:spChg>
        <pc:spChg chg="mod">
          <ac:chgData name="Rowe, Jennifer" userId="61a2c370-e11a-4c15-8b3b-d548eafeda1b" providerId="ADAL" clId="{21F713F0-B140-4617-84E5-D7004728DBAD}" dt="2022-08-15T14:42:19.048" v="41" actId="20577"/>
          <ac:spMkLst>
            <pc:docMk/>
            <pc:sldMk cId="295108656" sldId="1687"/>
            <ac:spMk id="8" creationId="{E9A3ECED-E302-A465-01F5-A0708AB95BB2}"/>
          </ac:spMkLst>
        </pc:spChg>
      </pc:sldChg>
      <pc:sldChg chg="modSp mod">
        <pc:chgData name="Rowe, Jennifer" userId="61a2c370-e11a-4c15-8b3b-d548eafeda1b" providerId="ADAL" clId="{21F713F0-B140-4617-84E5-D7004728DBAD}" dt="2022-08-15T15:47:37.151" v="154" actId="255"/>
        <pc:sldMkLst>
          <pc:docMk/>
          <pc:sldMk cId="1746229142" sldId="1688"/>
        </pc:sldMkLst>
        <pc:spChg chg="mod">
          <ac:chgData name="Rowe, Jennifer" userId="61a2c370-e11a-4c15-8b3b-d548eafeda1b" providerId="ADAL" clId="{21F713F0-B140-4617-84E5-D7004728DBAD}" dt="2022-08-15T15:47:37.151" v="154" actId="255"/>
          <ac:spMkLst>
            <pc:docMk/>
            <pc:sldMk cId="1746229142" sldId="1688"/>
            <ac:spMk id="3" creationId="{040DA61C-5F67-B69B-E0A1-07056FB3C5E5}"/>
          </ac:spMkLst>
        </pc:spChg>
        <pc:spChg chg="mod">
          <ac:chgData name="Rowe, Jennifer" userId="61a2c370-e11a-4c15-8b3b-d548eafeda1b" providerId="ADAL" clId="{21F713F0-B140-4617-84E5-D7004728DBAD}" dt="2022-08-15T14:54:45.982" v="137" actId="6549"/>
          <ac:spMkLst>
            <pc:docMk/>
            <pc:sldMk cId="1746229142" sldId="1688"/>
            <ac:spMk id="4" creationId="{CCE0DE67-F718-09D1-D83A-9C0585D4F979}"/>
          </ac:spMkLst>
        </pc:spChg>
      </pc:sldChg>
      <pc:sldChg chg="modSp mod">
        <pc:chgData name="Rowe, Jennifer" userId="61a2c370-e11a-4c15-8b3b-d548eafeda1b" providerId="ADAL" clId="{21F713F0-B140-4617-84E5-D7004728DBAD}" dt="2022-08-15T14:36:56.086" v="29" actId="20577"/>
        <pc:sldMkLst>
          <pc:docMk/>
          <pc:sldMk cId="0" sldId="1699"/>
        </pc:sldMkLst>
        <pc:spChg chg="mod">
          <ac:chgData name="Rowe, Jennifer" userId="61a2c370-e11a-4c15-8b3b-d548eafeda1b" providerId="ADAL" clId="{21F713F0-B140-4617-84E5-D7004728DBAD}" dt="2022-08-15T14:36:56.086" v="29" actId="20577"/>
          <ac:spMkLst>
            <pc:docMk/>
            <pc:sldMk cId="0" sldId="1699"/>
            <ac:spMk id="16389" creationId="{E76DF82A-1D37-42C1-8A03-9012B2549465}"/>
          </ac:spMkLst>
        </pc:spChg>
      </pc:sldChg>
      <pc:sldChg chg="modSp mod">
        <pc:chgData name="Rowe, Jennifer" userId="61a2c370-e11a-4c15-8b3b-d548eafeda1b" providerId="ADAL" clId="{21F713F0-B140-4617-84E5-D7004728DBAD}" dt="2022-08-15T14:35:21.286" v="6" actId="20577"/>
        <pc:sldMkLst>
          <pc:docMk/>
          <pc:sldMk cId="0" sldId="1700"/>
        </pc:sldMkLst>
        <pc:spChg chg="mod">
          <ac:chgData name="Rowe, Jennifer" userId="61a2c370-e11a-4c15-8b3b-d548eafeda1b" providerId="ADAL" clId="{21F713F0-B140-4617-84E5-D7004728DBAD}" dt="2022-08-15T14:35:21.286" v="6" actId="20577"/>
          <ac:spMkLst>
            <pc:docMk/>
            <pc:sldMk cId="0" sldId="1700"/>
            <ac:spMk id="10244" creationId="{159121FF-57BA-46D7-9ED7-066F90215BED}"/>
          </ac:spMkLst>
        </pc:spChg>
      </pc:sldChg>
      <pc:sldChg chg="modSp mod">
        <pc:chgData name="Rowe, Jennifer" userId="61a2c370-e11a-4c15-8b3b-d548eafeda1b" providerId="ADAL" clId="{21F713F0-B140-4617-84E5-D7004728DBAD}" dt="2022-08-18T12:19:08.865" v="186" actId="20577"/>
        <pc:sldMkLst>
          <pc:docMk/>
          <pc:sldMk cId="388286253" sldId="1702"/>
        </pc:sldMkLst>
        <pc:spChg chg="mod">
          <ac:chgData name="Rowe, Jennifer" userId="61a2c370-e11a-4c15-8b3b-d548eafeda1b" providerId="ADAL" clId="{21F713F0-B140-4617-84E5-D7004728DBAD}" dt="2022-08-18T12:19:08.865" v="186" actId="20577"/>
          <ac:spMkLst>
            <pc:docMk/>
            <pc:sldMk cId="388286253" sldId="1702"/>
            <ac:spMk id="2" creationId="{00000000-0000-0000-0000-000000000000}"/>
          </ac:spMkLst>
        </pc:spChg>
      </pc:sldChg>
      <pc:sldChg chg="modSp mod">
        <pc:chgData name="Rowe, Jennifer" userId="61a2c370-e11a-4c15-8b3b-d548eafeda1b" providerId="ADAL" clId="{21F713F0-B140-4617-84E5-D7004728DBAD}" dt="2022-08-15T14:49:50.127" v="104" actId="20577"/>
        <pc:sldMkLst>
          <pc:docMk/>
          <pc:sldMk cId="2267702611" sldId="1703"/>
        </pc:sldMkLst>
        <pc:spChg chg="mod">
          <ac:chgData name="Rowe, Jennifer" userId="61a2c370-e11a-4c15-8b3b-d548eafeda1b" providerId="ADAL" clId="{21F713F0-B140-4617-84E5-D7004728DBAD}" dt="2022-08-15T14:49:50.127" v="104" actId="20577"/>
          <ac:spMkLst>
            <pc:docMk/>
            <pc:sldMk cId="2267702611" sldId="1703"/>
            <ac:spMk id="3" creationId="{E7F33731-A14B-46A3-803E-5609E9C66DBA}"/>
          </ac:spMkLst>
        </pc:spChg>
        <pc:spChg chg="mod">
          <ac:chgData name="Rowe, Jennifer" userId="61a2c370-e11a-4c15-8b3b-d548eafeda1b" providerId="ADAL" clId="{21F713F0-B140-4617-84E5-D7004728DBAD}" dt="2022-08-15T14:49:23.162" v="97" actId="2711"/>
          <ac:spMkLst>
            <pc:docMk/>
            <pc:sldMk cId="2267702611" sldId="1703"/>
            <ac:spMk id="5" creationId="{23DD04D6-746B-4085-87CA-E340349BF95F}"/>
          </ac:spMkLst>
        </pc:spChg>
      </pc:sldChg>
      <pc:sldChg chg="addSp delSp modSp mod">
        <pc:chgData name="Rowe, Jennifer" userId="61a2c370-e11a-4c15-8b3b-d548eafeda1b" providerId="ADAL" clId="{21F713F0-B140-4617-84E5-D7004728DBAD}" dt="2022-08-15T14:44:42.269" v="60" actId="1076"/>
        <pc:sldMkLst>
          <pc:docMk/>
          <pc:sldMk cId="3969124195" sldId="1704"/>
        </pc:sldMkLst>
        <pc:spChg chg="add del mod">
          <ac:chgData name="Rowe, Jennifer" userId="61a2c370-e11a-4c15-8b3b-d548eafeda1b" providerId="ADAL" clId="{21F713F0-B140-4617-84E5-D7004728DBAD}" dt="2022-08-15T14:44:28.777" v="55" actId="478"/>
          <ac:spMkLst>
            <pc:docMk/>
            <pc:sldMk cId="3969124195" sldId="1704"/>
            <ac:spMk id="2" creationId="{CE4CCB74-120F-4B1C-9561-C8B2469AE000}"/>
          </ac:spMkLst>
        </pc:spChg>
        <pc:spChg chg="del">
          <ac:chgData name="Rowe, Jennifer" userId="61a2c370-e11a-4c15-8b3b-d548eafeda1b" providerId="ADAL" clId="{21F713F0-B140-4617-84E5-D7004728DBAD}" dt="2022-08-15T14:44:26.859" v="54" actId="478"/>
          <ac:spMkLst>
            <pc:docMk/>
            <pc:sldMk cId="3969124195" sldId="1704"/>
            <ac:spMk id="16386" creationId="{248AA6CA-AB9D-4D9F-A0E6-D728103DAA5A}"/>
          </ac:spMkLst>
        </pc:spChg>
        <pc:spChg chg="del">
          <ac:chgData name="Rowe, Jennifer" userId="61a2c370-e11a-4c15-8b3b-d548eafeda1b" providerId="ADAL" clId="{21F713F0-B140-4617-84E5-D7004728DBAD}" dt="2022-08-15T14:43:54.793" v="48" actId="478"/>
          <ac:spMkLst>
            <pc:docMk/>
            <pc:sldMk cId="3969124195" sldId="1704"/>
            <ac:spMk id="16388" creationId="{93FB2500-B726-4EB9-9052-9C98C5458F91}"/>
          </ac:spMkLst>
        </pc:spChg>
        <pc:spChg chg="mod">
          <ac:chgData name="Rowe, Jennifer" userId="61a2c370-e11a-4c15-8b3b-d548eafeda1b" providerId="ADAL" clId="{21F713F0-B140-4617-84E5-D7004728DBAD}" dt="2022-08-15T14:44:42.269" v="60" actId="1076"/>
          <ac:spMkLst>
            <pc:docMk/>
            <pc:sldMk cId="3969124195" sldId="1704"/>
            <ac:spMk id="16389" creationId="{E76DF82A-1D37-42C1-8A03-9012B2549465}"/>
          </ac:spMkLst>
        </pc:spChg>
        <pc:picChg chg="del">
          <ac:chgData name="Rowe, Jennifer" userId="61a2c370-e11a-4c15-8b3b-d548eafeda1b" providerId="ADAL" clId="{21F713F0-B140-4617-84E5-D7004728DBAD}" dt="2022-08-15T14:43:55.611" v="49" actId="478"/>
          <ac:picMkLst>
            <pc:docMk/>
            <pc:sldMk cId="3969124195" sldId="1704"/>
            <ac:picMk id="3" creationId="{EC4E683B-4D7F-45EB-B5F2-02B7A3B3409C}"/>
          </ac:picMkLst>
        </pc:picChg>
        <pc:picChg chg="mod">
          <ac:chgData name="Rowe, Jennifer" userId="61a2c370-e11a-4c15-8b3b-d548eafeda1b" providerId="ADAL" clId="{21F713F0-B140-4617-84E5-D7004728DBAD}" dt="2022-08-15T14:44:38.382" v="59" actId="14100"/>
          <ac:picMkLst>
            <pc:docMk/>
            <pc:sldMk cId="3969124195" sldId="1704"/>
            <ac:picMk id="4" creationId="{D6C9DEA7-C9E8-496C-CAE7-9DC460D277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99D867-606B-4527-95EB-8F985F0C1E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Verdana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2E99999-D6D7-424F-A6F8-A709C79668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Verdana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93100A1-EFE2-4241-9A54-83204113E9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02B6A95-6E5E-489C-8805-1FD888985E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AFBB12C-935E-40AB-9052-B4EF15E4B3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Verdana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0CE8E41-3D92-4F02-94CA-4B2F49A21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54DBC6-0302-4196-8623-95E42A19A2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9411CC1-2BDC-4878-B6AB-73480C1BE8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FBB2552-F1AF-4EE4-8A79-90DC60D4C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A8931CE-6A68-43BB-967A-A6FD1CE74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BC9C47-3F16-45DA-8EF7-B9C915CC0239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2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11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CE61FCA-A470-45F7-8544-F9783EEA7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E0FF66F-1719-4116-975E-062430F7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B1F696E-86CA-4BF9-8E52-715AA12A1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1295B-FE23-4E07-8DEE-8590F03E39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1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9707A403-0105-4364-97E0-982ABEB00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CD839619-1F9E-40FD-BB45-5DABE445B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950491A8-FFD2-47CF-BB89-15C0C577C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851816-46A2-4533-8D23-3B58BBAAB49A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25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0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BE785F9-15B5-464E-AAF7-4BAB43E562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11FBD2E-0B58-486A-B5CF-DB26ED15B7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B5B1B5A-1F84-4235-9921-B08BB7AF4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9C58DE5A-C494-4410-B4FF-045922C64945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07420F78-3119-468E-97ED-CE0D65FAB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C8F1CD5-82A6-45E7-980F-9632E0E97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76B0CB3-4E5C-422C-A50A-E5CE5C014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7D3240-B262-4C00-A9EF-4F0D58B5614B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C07EFD4-3C62-4600-AE89-CA51165B8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1D941D8-4C01-4BB3-A1FA-5B6126C9E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D91317B-0D31-4B62-93F6-8F1481D87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45CD036-7805-4B9B-9A67-B1CB051F8D83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CE61FCA-A470-45F7-8544-F9783EEA7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E0FF66F-1719-4116-975E-062430F7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B1F696E-86CA-4BF9-8E52-715AA12A1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AB1295B-FE23-4E07-8DEE-8590F03E39B2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6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8BF6073-3355-46E1-AC8D-A48C7BAA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051B61E-0635-490D-8A74-4FFD8EC16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2865BD6-1574-4AFF-A3DB-8B02DF3F0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024165-3870-454E-9E6D-7C0187719F07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8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85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6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46C7-3E35-4CD8-8AA2-B33ECB8FD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3AC099C-0B8B-4459-AB61-952CFE258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A6A94FC-4FDC-4292-B8F8-328E6958A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ADCE65E-3015-40B6-9289-30AA94678C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687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812A0-085F-457F-8C6D-3A71123D3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BD2D961-DFB1-44DD-8DEB-44F5D8737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FA949-001D-4114-9C8D-91966AAB0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8D94C1D-8D8F-44CF-A67B-D1BA562DF5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2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AC9-8E47-45EB-8451-997F1809D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ED656-EBA0-41E0-AAB9-D467B12A4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D3B01-F1A1-4689-AF6A-5E294B59F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678C4F9-D60E-4470-A6D6-1A33AF63CB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270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5348B-9D0A-4C0C-BC20-6D17674EC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06BBB5C-C5E3-4781-997B-A61E84D45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BDA537-EF05-4BE2-B464-71FC97F47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7E921FB-23E9-43EA-842E-0EE6294034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931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9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26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6045C-0F53-49C0-BF78-248A5BEF9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0CCEA-277F-415E-9BF6-44B5480C6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B8133-366D-4F7E-AD18-09D61F491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85DDCC7-E9C9-4658-B43F-D8F0F55B49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53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F50DF-AEF0-4BC2-B238-DEFF2EB97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34D620C-5CF6-4321-B103-7B16FFC9D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C0DC089-9881-47C5-9360-2A48BDD4E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2ABF49E-B5F0-4925-9299-4E3E36C4E7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0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03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34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8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733FDF-83E3-4B75-8AEC-83CA70F7D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48C506-7FF3-4389-82FD-2054EB80B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9" descr="forUC09_96">
            <a:extLst>
              <a:ext uri="{FF2B5EF4-FFF2-40B4-BE49-F238E27FC236}">
                <a16:creationId xmlns:a16="http://schemas.microsoft.com/office/drawing/2014/main" id="{C27146BF-E3B3-44FE-A49F-4AA9FBD1FA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4" r:id="rId1"/>
    <p:sldLayoutId id="2147485775" r:id="rId2"/>
    <p:sldLayoutId id="2147485776" r:id="rId3"/>
    <p:sldLayoutId id="2147485781" r:id="rId4"/>
    <p:sldLayoutId id="2147485782" r:id="rId5"/>
    <p:sldLayoutId id="2147485777" r:id="rId6"/>
    <p:sldLayoutId id="2147485778" r:id="rId7"/>
    <p:sldLayoutId id="2147485779" r:id="rId8"/>
    <p:sldLayoutId id="2147485780" r:id="rId9"/>
    <p:sldLayoutId id="2147485783" r:id="rId10"/>
    <p:sldLayoutId id="2147485784" r:id="rId11"/>
    <p:sldLayoutId id="2147485785" r:id="rId12"/>
    <p:sldLayoutId id="214748578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7568493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7568493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c.edu/institutes/CAR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andrea-steel-77b96b/" TargetMode="External"/><Relationship Id="rId2" Type="http://schemas.openxmlformats.org/officeDocument/2006/relationships/hyperlink" Target="mailto:asteel@fbtlaw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c.edu/institutes/CAR/summer-speaker-series/speaker-series-202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c.edu/institutes/CAR/publica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ed.uc.edu/institutes/CAR/car-member-registration" TargetMode="External"/><Relationship Id="rId5" Type="http://schemas.openxmlformats.org/officeDocument/2006/relationships/hyperlink" Target="https://med.uc.edu/institutes/CAR/communications" TargetMode="External"/><Relationship Id="rId4" Type="http://schemas.openxmlformats.org/officeDocument/2006/relationships/hyperlink" Target="https://med.uc.edu/institutes/CAR/projec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medicalmarijuana.ohio.gov%2F&amp;data=05%7C01%7Croweji%40ucmail.uc.edu%7Cc4e2358c3f524c5036ee08da807bc938%7Cf5222e6c5fc648eb8f0373db18203b63%7C1%7C0%7C637963566407519134%7CUnknown%7CTWFpbGZsb3d8eyJWIjoiMC4wLjAwMDAiLCJQIjoiV2luMzIiLCJBTiI6Ik1haWwiLCJXVCI6Mn0%3D%7C3000%7C%7C%7C&amp;sdata=CfuU1sCVRwTrMYJc6EGaFlUUisR5neIDwp4FsdxgnI4%3D&amp;reserved=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E672243-DF62-4826-9761-FA7C6CFC3C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131888"/>
            <a:ext cx="8686800" cy="1749425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UC College of Medicine Center for Addiction Research (CAR) 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Summer Speaker Series</a:t>
            </a: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E928383D-C556-4F7A-AE35-5A51842A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3227388"/>
            <a:ext cx="52673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Sponsored by: Urban Health Pathway of Next Lives Here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August 17, 2022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12:00 – 1:00PM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</a:rPr>
              <a:t>This event is being recorded.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9220" name="Slide Number Placeholder 1">
            <a:extLst>
              <a:ext uri="{FF2B5EF4-FFF2-40B4-BE49-F238E27FC236}">
                <a16:creationId xmlns:a16="http://schemas.microsoft.com/office/drawing/2014/main" id="{C44F7F44-BF7F-4DA8-9BEF-A0F2938F99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F70A5C4-04E6-41CD-9D94-DC77698756C5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E8E89354-8BD0-4BC9-A97E-CF03F9982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3" y="990600"/>
            <a:ext cx="7864475" cy="0"/>
          </a:xfrm>
          <a:prstGeom prst="line">
            <a:avLst/>
          </a:prstGeom>
          <a:noFill/>
          <a:ln w="76200">
            <a:solidFill>
              <a:srgbClr val="D305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2" name="Line 5">
            <a:extLst>
              <a:ext uri="{FF2B5EF4-FFF2-40B4-BE49-F238E27FC236}">
                <a16:creationId xmlns:a16="http://schemas.microsoft.com/office/drawing/2014/main" id="{38C33499-AECD-4EE4-B357-1D63B1768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3" y="3048000"/>
            <a:ext cx="7864475" cy="0"/>
          </a:xfrm>
          <a:prstGeom prst="line">
            <a:avLst/>
          </a:prstGeom>
          <a:noFill/>
          <a:ln w="76200">
            <a:solidFill>
              <a:srgbClr val="D305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Ohio Medical Marijuana Process Flow Chart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71" y="2362200"/>
            <a:ext cx="9078858" cy="31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Ohio Qualifying Conditions/Diseases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489"/>
            <a:ext cx="4114800" cy="4962511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AIDS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Amyotrophic lateral sclerosis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Alzheimer’s Disease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Cachexia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Cancer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Chronic Traumatic Encephalopathy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Crohn’s Disease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Epilepsy or another seizure disorder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Fibromyalgia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Glaucoma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Hepatitis C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Huntington’s Disease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100" dirty="0"/>
              <a:t>Inflammatory Bowel Disease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465138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Multiple sclerosis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Pain—chronic and severe or intractable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Parkinson’s disease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Positive status for HIV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Post-traumatic stress disorder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Sickle cell anemia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Spasticity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Spinal cord disease or injury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Terminal Illness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Tourette’s syndrome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Traumatic brain injury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Ulcerative colitis</a:t>
            </a:r>
          </a:p>
        </p:txBody>
      </p:sp>
    </p:spTree>
    <p:extLst>
      <p:ext uri="{BB962C8B-B14F-4D97-AF65-F5344CB8AC3E}">
        <p14:creationId xmlns:p14="http://schemas.microsoft.com/office/powerpoint/2010/main" val="182993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</a:rPr>
              <a:t>Ohio Program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Update (As of 7/25/22)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465138"/>
            <a:ext cx="8991600" cy="4962511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58 Certificates of Operation (Dispensaries)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8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526,255 Recommendations (Patients)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285,621 Registered Patients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265,520 Unique Patients Who Purchased Medical Marijuana (as reported to OARRS by licensed dispensaries)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30,175 Registered Caregivers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641 Certificates to Recommend (Physicians)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E9CD69-366F-4828-9E95-C174A6CE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Behind the Scenes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E81FC9-F36A-4955-9A38-7A3F90A73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sz="2400" dirty="0"/>
              <a:t>Adult patients enrolled in the OMMCP (</a:t>
            </a:r>
            <a:r>
              <a:rPr lang="en-US" sz="2400" i="1" dirty="0"/>
              <a:t>N</a:t>
            </a:r>
            <a:r>
              <a:rPr lang="en-US" sz="2400" dirty="0"/>
              <a:t> = 19)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1-hour individual virtual interviews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Questions about health, social network and support, employment and experiences with the program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15513BC-C190-D8DC-DFD5-A1910B62C4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2592588"/>
            <a:ext cx="4038600" cy="25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6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43895C59-7BF5-50C2-E34D-61101CC55435}"/>
              </a:ext>
            </a:extLst>
          </p:cNvPr>
          <p:cNvSpPr/>
          <p:nvPr/>
        </p:nvSpPr>
        <p:spPr>
          <a:xfrm>
            <a:off x="1365295" y="751490"/>
            <a:ext cx="2217419" cy="2113369"/>
          </a:xfrm>
          <a:prstGeom prst="borderCallout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Health Experiences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Chronic Pain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PTSD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Fibromyalgia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Conditions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8" name="Callout: Double Bent Line with Border and Accent Bar 7">
            <a:extLst>
              <a:ext uri="{FF2B5EF4-FFF2-40B4-BE49-F238E27FC236}">
                <a16:creationId xmlns:a16="http://schemas.microsoft.com/office/drawing/2014/main" id="{E9A3ECED-E302-A465-01F5-A0708AB95BB2}"/>
              </a:ext>
            </a:extLst>
          </p:cNvPr>
          <p:cNvSpPr/>
          <p:nvPr/>
        </p:nvSpPr>
        <p:spPr>
          <a:xfrm>
            <a:off x="1010307" y="4363630"/>
            <a:ext cx="5144814" cy="2113369"/>
          </a:xfrm>
          <a:prstGeom prst="accentBorderCallout3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 with OMMCP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Hesitant to discuss with PCP &amp; other providers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reliance on telehealth, online ordering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research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Barriers: cost, travel, product availability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B3F21F1-6E13-BB6C-E7A7-ECF7024B5907}"/>
              </a:ext>
            </a:extLst>
          </p:cNvPr>
          <p:cNvSpPr/>
          <p:nvPr/>
        </p:nvSpPr>
        <p:spPr>
          <a:xfrm>
            <a:off x="4800600" y="2760674"/>
            <a:ext cx="4663440" cy="2288756"/>
          </a:xfrm>
          <a:prstGeom prst="cloud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Social Network and Support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Stigma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 forums and groups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of caregivers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FBE0975-4641-90CA-2C85-1081E0D71506}"/>
              </a:ext>
            </a:extLst>
          </p:cNvPr>
          <p:cNvSpPr/>
          <p:nvPr/>
        </p:nvSpPr>
        <p:spPr>
          <a:xfrm>
            <a:off x="4800600" y="855674"/>
            <a:ext cx="3276600" cy="1905000"/>
          </a:xfrm>
          <a:prstGeom prst="wedgeRoundRect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 of disclosure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Policy recommendations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1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1">
            <a:extLst>
              <a:ext uri="{FF2B5EF4-FFF2-40B4-BE49-F238E27FC236}">
                <a16:creationId xmlns:a16="http://schemas.microsoft.com/office/drawing/2014/main" id="{E76DF82A-1D37-42C1-8A03-9012B254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2583144"/>
            <a:ext cx="46949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Andrea Steel,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Frost Brown Todd Attorneys, LLC</a:t>
            </a:r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6C9DEA7-C9E8-496C-CAE7-9DC460D2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539" y="2027684"/>
            <a:ext cx="2020747" cy="27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419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F6835A-AE12-4FEE-82A3-3C57D550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4" y="518164"/>
            <a:ext cx="8683869" cy="2133600"/>
          </a:xfrm>
        </p:spPr>
        <p:txBody>
          <a:bodyPr/>
          <a:lstStyle/>
          <a:p>
            <a:r>
              <a:rPr lang="en-US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Discuss Medical </a:t>
            </a:r>
            <a:r>
              <a:rPr lang="en-US" sz="3000" b="1" dirty="0">
                <a:solidFill>
                  <a:srgbClr val="FF0000"/>
                </a:solidFill>
                <a:ea typeface="Calibri" panose="020F0502020204030204" pitchFamily="34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arijuana Laws </a:t>
            </a:r>
            <a:br>
              <a:rPr lang="en-US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</a:br>
            <a:r>
              <a:rPr lang="en-US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and Implications for Patients and </a:t>
            </a:r>
            <a:br>
              <a:rPr lang="en-US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</a:br>
            <a:r>
              <a:rPr lang="en-US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Healthcare </a:t>
            </a:r>
            <a:r>
              <a:rPr lang="en-US" sz="3000" b="1" dirty="0">
                <a:solidFill>
                  <a:srgbClr val="FF0000"/>
                </a:solidFill>
                <a:ea typeface="Calibri" panose="020F0502020204030204" pitchFamily="34" charset="0"/>
              </a:rPr>
              <a:t>P</a:t>
            </a:r>
            <a:r>
              <a:rPr lang="en-US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roviders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E7E5B6-7F03-4F6A-BB79-1DD5CF3FE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69" y="2476501"/>
            <a:ext cx="8229600" cy="3886197"/>
          </a:xfrm>
        </p:spPr>
        <p:txBody>
          <a:bodyPr/>
          <a:lstStyle/>
          <a:p>
            <a:r>
              <a:rPr lang="en-US" sz="2400" dirty="0"/>
              <a:t>Laws To Be Aware of – General Public &amp; Medical Professionals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Hemp v. Marijuana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Ohio Medical Marijuana v. Other States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What May Be Coming Next?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A1C3B4-BE8D-6867-B87D-6773B8D06477}"/>
              </a:ext>
            </a:extLst>
          </p:cNvPr>
          <p:cNvCxnSpPr>
            <a:cxnSpLocks/>
          </p:cNvCxnSpPr>
          <p:nvPr/>
        </p:nvCxnSpPr>
        <p:spPr>
          <a:xfrm>
            <a:off x="381000" y="2286000"/>
            <a:ext cx="83761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45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0DA61C-5F67-B69B-E0A1-07056FB3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r>
              <a:rPr lang="en-US" sz="3000" b="1" dirty="0">
                <a:solidFill>
                  <a:srgbClr val="FF0000"/>
                </a:solidFill>
              </a:rPr>
              <a:t>Laws To Be Aware Of – </a:t>
            </a:r>
            <a:br>
              <a:rPr lang="en-US" sz="3000" b="1" dirty="0">
                <a:solidFill>
                  <a:srgbClr val="FF0000"/>
                </a:solidFill>
              </a:rPr>
            </a:br>
            <a:r>
              <a:rPr lang="en-US" sz="3000" b="1" dirty="0">
                <a:solidFill>
                  <a:srgbClr val="FF0000"/>
                </a:solidFill>
              </a:rPr>
              <a:t>General Public &amp; Medical Professionals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0DE67-F718-09D1-D83A-9C0585D4F97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2966" y="2286002"/>
            <a:ext cx="8238067" cy="3733798"/>
          </a:xfrm>
        </p:spPr>
        <p:txBody>
          <a:bodyPr/>
          <a:lstStyle/>
          <a:p>
            <a:r>
              <a:rPr lang="en-US" sz="2400" dirty="0"/>
              <a:t>Marijuana is federally illegal as a Schedule 1 Controlled Substance</a:t>
            </a:r>
          </a:p>
          <a:p>
            <a:endParaRPr lang="en-US" sz="2400" dirty="0"/>
          </a:p>
          <a:p>
            <a:r>
              <a:rPr lang="en-US" sz="2400" dirty="0"/>
              <a:t>DOJ-issued Cole Memo (2013) was rescinded in 2018 but essentially remains effective in practice under US Attorney General M. Garland</a:t>
            </a:r>
          </a:p>
          <a:p>
            <a:endParaRPr lang="en-US" sz="2400" dirty="0"/>
          </a:p>
          <a:p>
            <a:r>
              <a:rPr lang="en-US" sz="2400" dirty="0"/>
              <a:t>Federally-assisted housing, bankruptcy, federal tax, and immigration do not have carveouts for medical marijuana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57894C-7EAF-6B3F-3989-09DCB03C5B3E}"/>
              </a:ext>
            </a:extLst>
          </p:cNvPr>
          <p:cNvCxnSpPr>
            <a:cxnSpLocks/>
          </p:cNvCxnSpPr>
          <p:nvPr/>
        </p:nvCxnSpPr>
        <p:spPr>
          <a:xfrm>
            <a:off x="381000" y="2057400"/>
            <a:ext cx="83761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2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36C351-E0FA-460C-BF83-4E50C755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28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da-DK" sz="2400" b="0" i="1" dirty="0">
              <a:solidFill>
                <a:srgbClr val="2F4A8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endParaRPr lang="da-DK" sz="2400" i="1" dirty="0">
              <a:solidFill>
                <a:srgbClr val="2F4A8B"/>
              </a:solidFill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endParaRPr lang="da-DK" sz="2400" b="0" i="1" dirty="0">
              <a:solidFill>
                <a:srgbClr val="2F4A8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endParaRPr lang="da-DK" sz="2400" i="1" dirty="0">
              <a:solidFill>
                <a:srgbClr val="2F4A8B"/>
              </a:solidFill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endParaRPr lang="da-DK" sz="2400" b="0" i="1" dirty="0">
              <a:solidFill>
                <a:srgbClr val="2F4A8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endParaRPr lang="da-DK" sz="2400" i="1" dirty="0">
              <a:solidFill>
                <a:srgbClr val="2F4A8B"/>
              </a:solidFill>
              <a:latin typeface="arial" panose="020B0604020202020204" pitchFamily="34" charset="0"/>
              <a:hlinkClick r:id="rId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7DC4D7-81BD-5FEC-D38A-BDAC88309B39}"/>
              </a:ext>
            </a:extLst>
          </p:cNvPr>
          <p:cNvSpPr txBox="1">
            <a:spLocks/>
          </p:cNvSpPr>
          <p:nvPr/>
        </p:nvSpPr>
        <p:spPr bwMode="auto">
          <a:xfrm>
            <a:off x="457200" y="2179637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kern="0" dirty="0"/>
              <a:t>Health Law Considerations</a:t>
            </a:r>
          </a:p>
          <a:p>
            <a:pPr lvl="1"/>
            <a:r>
              <a:rPr lang="en-US" sz="2400" kern="0" dirty="0"/>
              <a:t>Patients</a:t>
            </a:r>
          </a:p>
          <a:p>
            <a:pPr lvl="1"/>
            <a:r>
              <a:rPr lang="en-US" sz="2400" kern="0" dirty="0"/>
              <a:t>Caregivers</a:t>
            </a:r>
          </a:p>
          <a:p>
            <a:pPr lvl="1"/>
            <a:r>
              <a:rPr lang="en-US" sz="2400" kern="0" dirty="0"/>
              <a:t>Physicians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Concealed Carry / Gun Possession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Criminal Law Exceptions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Employer Protections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Other Considerations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965291-9CC1-C84D-C6C4-B1B13CE24443}"/>
              </a:ext>
            </a:extLst>
          </p:cNvPr>
          <p:cNvCxnSpPr>
            <a:cxnSpLocks/>
          </p:cNvCxnSpPr>
          <p:nvPr/>
        </p:nvCxnSpPr>
        <p:spPr>
          <a:xfrm>
            <a:off x="381000" y="1905000"/>
            <a:ext cx="83761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itle 2">
            <a:extLst>
              <a:ext uri="{FF2B5EF4-FFF2-40B4-BE49-F238E27FC236}">
                <a16:creationId xmlns:a16="http://schemas.microsoft.com/office/drawing/2014/main" id="{79081B16-DB64-D246-B501-BBCCD62E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2" y="868365"/>
            <a:ext cx="8376138" cy="884235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Laws To Be Aware Of – 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General Public &amp; Medical Professionals (cont’d)</a:t>
            </a:r>
          </a:p>
        </p:txBody>
      </p:sp>
    </p:spTree>
    <p:extLst>
      <p:ext uri="{BB962C8B-B14F-4D97-AF65-F5344CB8AC3E}">
        <p14:creationId xmlns:p14="http://schemas.microsoft.com/office/powerpoint/2010/main" val="394337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36C351-E0FA-460C-BF83-4E50C755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28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da-DK" sz="2400" b="0" i="1" dirty="0">
              <a:solidFill>
                <a:srgbClr val="2F4A8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da-DK" sz="2400" i="1" dirty="0">
              <a:solidFill>
                <a:srgbClr val="2F4A8B"/>
              </a:solidFill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endParaRPr lang="da-DK" sz="2400" b="0" i="1" dirty="0">
              <a:solidFill>
                <a:srgbClr val="2F4A8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da-DK" sz="2400" i="1" dirty="0">
              <a:solidFill>
                <a:srgbClr val="2F4A8B"/>
              </a:solidFill>
              <a:latin typeface="arial" panose="020B0604020202020204" pitchFamily="34" charset="0"/>
              <a:hlinkClick r:id="rId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099E42-747F-8030-74CC-0F95A1CF6333}"/>
              </a:ext>
            </a:extLst>
          </p:cNvPr>
          <p:cNvSpPr txBox="1">
            <a:spLocks/>
          </p:cNvSpPr>
          <p:nvPr/>
        </p:nvSpPr>
        <p:spPr bwMode="auto">
          <a:xfrm>
            <a:off x="609600" y="1676400"/>
            <a:ext cx="8229600" cy="480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kern="0" dirty="0"/>
              <a:t>Difference between hemp v. marijuana</a:t>
            </a:r>
          </a:p>
          <a:p>
            <a:pPr lvl="1"/>
            <a:r>
              <a:rPr lang="en-US" sz="1800" kern="0" dirty="0"/>
              <a:t>“hemp” means the plant Cannabis sativa L. and any part of that plant, including the seeds thereof and </a:t>
            </a:r>
            <a:r>
              <a:rPr lang="en-US" sz="1800" kern="0" dirty="0">
                <a:solidFill>
                  <a:srgbClr val="00B050"/>
                </a:solidFill>
              </a:rPr>
              <a:t>all derivatives, extracts, cannabinoids, </a:t>
            </a:r>
            <a:r>
              <a:rPr lang="en-US" sz="1800" kern="0" dirty="0"/>
              <a:t>isomers, acids, salts, and salts of isomers, whether growing or not, with a </a:t>
            </a:r>
            <a:r>
              <a:rPr lang="en-US" sz="1800" kern="0" dirty="0">
                <a:solidFill>
                  <a:srgbClr val="00B050"/>
                </a:solidFill>
              </a:rPr>
              <a:t>delta-9 </a:t>
            </a:r>
            <a:r>
              <a:rPr lang="en-US" sz="1800" kern="0" dirty="0"/>
              <a:t> </a:t>
            </a:r>
            <a:r>
              <a:rPr lang="en-US" sz="1800" kern="0" dirty="0">
                <a:solidFill>
                  <a:srgbClr val="00B050"/>
                </a:solidFill>
              </a:rPr>
              <a:t>tetrahydrocannabinol</a:t>
            </a:r>
            <a:r>
              <a:rPr lang="en-US" sz="1800" kern="0" dirty="0"/>
              <a:t> concentration of not more than 0.3% on a dry weight basis.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Legalities Beyond Criminal – FDA Position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Hemp-derived cannabinoid market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Competition between markets</a:t>
            </a:r>
          </a:p>
          <a:p>
            <a:pPr>
              <a:lnSpc>
                <a:spcPct val="150000"/>
              </a:lnSpc>
            </a:pPr>
            <a:endParaRPr lang="en-US" sz="2400" kern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D06176F-73C6-C085-98DF-75B23050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Hemp v. Marijuana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2DFAB7-85C1-5C8A-688B-FB78F5D4FAD1}"/>
              </a:ext>
            </a:extLst>
          </p:cNvPr>
          <p:cNvCxnSpPr>
            <a:cxnSpLocks/>
          </p:cNvCxnSpPr>
          <p:nvPr/>
        </p:nvCxnSpPr>
        <p:spPr>
          <a:xfrm>
            <a:off x="381000" y="1524000"/>
            <a:ext cx="83761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96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>
            <a:extLst>
              <a:ext uri="{FF2B5EF4-FFF2-40B4-BE49-F238E27FC236}">
                <a16:creationId xmlns:a16="http://schemas.microsoft.com/office/drawing/2014/main" id="{33799854-2F19-4449-9810-CACF91C07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98525"/>
            <a:ext cx="7315200" cy="685800"/>
          </a:xfrm>
        </p:spPr>
        <p:txBody>
          <a:bodyPr/>
          <a:lstStyle/>
          <a:p>
            <a:pPr algn="l"/>
            <a:r>
              <a:rPr lang="en-US" altLang="en-US" dirty="0"/>
              <a:t>Center for Addiction Research (CAR)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DF9B3EAE-6D25-4D5E-B941-AAF48769FE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1A665D-DADB-45C5-893D-6910DE862C1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0244" name="TextBox 7">
            <a:extLst>
              <a:ext uri="{FF2B5EF4-FFF2-40B4-BE49-F238E27FC236}">
                <a16:creationId xmlns:a16="http://schemas.microsoft.com/office/drawing/2014/main" id="{159121FF-57BA-46D7-9ED7-066F9021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8077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The CAR was launched in October of 2020</a:t>
            </a:r>
          </a:p>
          <a:p>
            <a:endParaRPr lang="en-US" altLang="en-US" sz="1200" dirty="0"/>
          </a:p>
          <a:p>
            <a:r>
              <a:rPr lang="en-US" altLang="en-US" sz="2400" dirty="0"/>
              <a:t>Mission: to support cross-disciplinary collaborations across UC as well as with community partners, governmental institutions, and other academic institutions in order to accelerate scientific progress in addiction prevention and treatment</a:t>
            </a:r>
          </a:p>
          <a:p>
            <a:endParaRPr lang="en-US" altLang="en-US" sz="1200" dirty="0"/>
          </a:p>
          <a:p>
            <a:r>
              <a:rPr lang="en-US" altLang="en-US" sz="2400" dirty="0"/>
              <a:t>Twenty-seven faculty from four UC Colleges</a:t>
            </a:r>
          </a:p>
          <a:p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CAR Website: </a:t>
            </a:r>
            <a:r>
              <a:rPr lang="en-US" altLang="en-US" sz="2400" u="sng" dirty="0">
                <a:hlinkClick r:id="rId3"/>
              </a:rPr>
              <a:t>https://med.uc.edu/institutes/CAR/home</a:t>
            </a:r>
            <a:endParaRPr lang="en-US" altLang="en-US" sz="2400" dirty="0"/>
          </a:p>
          <a:p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33731-A14B-46A3-803E-5609E9C66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Surrounding States </a:t>
            </a:r>
          </a:p>
          <a:p>
            <a:pPr lvl="1"/>
            <a:r>
              <a:rPr lang="en-US" sz="2400" dirty="0"/>
              <a:t>Kentucky &amp; Indiana</a:t>
            </a:r>
          </a:p>
          <a:p>
            <a:pPr lvl="1"/>
            <a:r>
              <a:rPr lang="en-US" sz="2400" dirty="0"/>
              <a:t>Pennsylvania &amp; West Virginia</a:t>
            </a:r>
          </a:p>
          <a:p>
            <a:pPr lvl="1"/>
            <a:r>
              <a:rPr lang="en-US" sz="2400" dirty="0"/>
              <a:t>Michigan</a:t>
            </a:r>
          </a:p>
          <a:p>
            <a:pPr lvl="1"/>
            <a:endParaRPr lang="en-US" sz="2400" dirty="0"/>
          </a:p>
          <a:p>
            <a:r>
              <a:rPr lang="en-US" sz="2400" dirty="0"/>
              <a:t>Medical Regimes</a:t>
            </a:r>
          </a:p>
          <a:p>
            <a:pPr lvl="1"/>
            <a:r>
              <a:rPr lang="en-US" sz="2400" dirty="0"/>
              <a:t>Vertical integration v. tiered licensing</a:t>
            </a:r>
          </a:p>
          <a:p>
            <a:pPr lvl="1"/>
            <a:r>
              <a:rPr lang="en-US" sz="2400" dirty="0"/>
              <a:t>License caps</a:t>
            </a:r>
          </a:p>
          <a:p>
            <a:pPr lvl="1"/>
            <a:r>
              <a:rPr lang="en-US" sz="2400" dirty="0"/>
              <a:t>Qualifying conditions</a:t>
            </a:r>
          </a:p>
          <a:p>
            <a:pPr lvl="1"/>
            <a:r>
              <a:rPr lang="en-US" sz="2400" dirty="0"/>
              <a:t>THC caps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DD04D6-746B-4085-87CA-E340349B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6556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Ohio Medical Marijuana v. Other States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A079D4-A432-2DBF-28BC-40445CFF25CE}"/>
              </a:ext>
            </a:extLst>
          </p:cNvPr>
          <p:cNvCxnSpPr>
            <a:cxnSpLocks/>
          </p:cNvCxnSpPr>
          <p:nvPr/>
        </p:nvCxnSpPr>
        <p:spPr>
          <a:xfrm>
            <a:off x="381000" y="1524000"/>
            <a:ext cx="83761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206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33731-A14B-46A3-803E-5609E9C66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Federally</a:t>
            </a:r>
          </a:p>
          <a:p>
            <a:pPr lvl="1"/>
            <a:r>
              <a:rPr lang="en-US" sz="2400" dirty="0"/>
              <a:t>Secure and Fair Enforcement (SAFE) Banking Act </a:t>
            </a:r>
          </a:p>
          <a:p>
            <a:pPr lvl="1"/>
            <a:r>
              <a:rPr lang="en-US" sz="2400" dirty="0"/>
              <a:t>Cannabis Administration and Opportunity Act (CAOA)</a:t>
            </a:r>
          </a:p>
          <a:p>
            <a:pPr lvl="1"/>
            <a:r>
              <a:rPr lang="en-US" sz="2400" dirty="0"/>
              <a:t>2023 Farm Bill</a:t>
            </a:r>
          </a:p>
          <a:p>
            <a:pPr lvl="1"/>
            <a:endParaRPr lang="en-US" sz="2400" dirty="0"/>
          </a:p>
          <a:p>
            <a:r>
              <a:rPr lang="en-US" sz="2400" dirty="0"/>
              <a:t>Ohio</a:t>
            </a:r>
          </a:p>
          <a:p>
            <a:pPr lvl="1"/>
            <a:r>
              <a:rPr lang="en-US" sz="2400" dirty="0"/>
              <a:t>Medical Marijuana Expansion</a:t>
            </a:r>
          </a:p>
          <a:p>
            <a:pPr lvl="1"/>
            <a:r>
              <a:rPr lang="en-US" sz="2400" dirty="0"/>
              <a:t>Adult-Use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DD04D6-746B-4085-87CA-E340349B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6556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May Be Coming Next?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C8BA8C-987A-8D10-A64D-2C2049306F78}"/>
              </a:ext>
            </a:extLst>
          </p:cNvPr>
          <p:cNvCxnSpPr>
            <a:cxnSpLocks/>
          </p:cNvCxnSpPr>
          <p:nvPr/>
        </p:nvCxnSpPr>
        <p:spPr>
          <a:xfrm>
            <a:off x="381000" y="1600200"/>
            <a:ext cx="83761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702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EA2038-DEB5-43C9-9E23-DFCE0535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6556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Andrea Steel Contact Info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54653E-6A9E-4EEE-8715-C02F77DF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276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Email: </a:t>
            </a:r>
            <a:r>
              <a:rPr lang="en-US" sz="2400" dirty="0">
                <a:hlinkClick r:id="rId2"/>
              </a:rPr>
              <a:t>asteel@fbtlaw.com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Direct: (713) 590-9346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Mobile: (281) 755-3850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LinkedIn: Andrea (Jaffe) Steel </a:t>
            </a:r>
            <a:r>
              <a:rPr lang="en-US" sz="2400" dirty="0">
                <a:hlinkClick r:id="rId3"/>
              </a:rPr>
              <a:t>https://www.linkedin.com/in/andrea-steel-77b96b/</a:t>
            </a:r>
            <a:r>
              <a:rPr lang="en-US" sz="24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D5F4C2-2D34-EBB4-6789-B63429327381}"/>
              </a:ext>
            </a:extLst>
          </p:cNvPr>
          <p:cNvCxnSpPr>
            <a:cxnSpLocks/>
          </p:cNvCxnSpPr>
          <p:nvPr/>
        </p:nvCxnSpPr>
        <p:spPr>
          <a:xfrm>
            <a:off x="381000" y="1600200"/>
            <a:ext cx="83761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76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584707E2-994B-48B5-BECF-FD9547967D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377950"/>
            <a:ext cx="9144000" cy="1470025"/>
          </a:xfrm>
        </p:spPr>
        <p:txBody>
          <a:bodyPr/>
          <a:lstStyle/>
          <a:p>
            <a:r>
              <a:rPr lang="en-US" altLang="en-US" sz="7400" b="1" dirty="0"/>
              <a:t>Q&amp;A</a:t>
            </a:r>
          </a:p>
        </p:txBody>
      </p:sp>
      <p:sp>
        <p:nvSpPr>
          <p:cNvPr id="70659" name="Subtitle 2">
            <a:extLst>
              <a:ext uri="{FF2B5EF4-FFF2-40B4-BE49-F238E27FC236}">
                <a16:creationId xmlns:a16="http://schemas.microsoft.com/office/drawing/2014/main" id="{A5C06DE0-FD4B-468C-AAAB-E9FED8D51C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/>
          <a:p>
            <a:r>
              <a:rPr lang="en-US" altLang="en-US" dirty="0"/>
              <a:t>Please unmute to ask a question OR type your question in the chat box.</a:t>
            </a:r>
          </a:p>
        </p:txBody>
      </p:sp>
    </p:spTree>
    <p:extLst>
      <p:ext uri="{BB962C8B-B14F-4D97-AF65-F5344CB8AC3E}">
        <p14:creationId xmlns:p14="http://schemas.microsoft.com/office/powerpoint/2010/main" val="100048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9A9B3D74-C85D-4897-BBA9-B0D8689081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12775"/>
            <a:ext cx="7772400" cy="1470025"/>
          </a:xfrm>
        </p:spPr>
        <p:txBody>
          <a:bodyPr/>
          <a:lstStyle/>
          <a:p>
            <a:r>
              <a:rPr lang="en-US" altLang="en-US" sz="4200" b="1" dirty="0">
                <a:solidFill>
                  <a:srgbClr val="C00000"/>
                </a:solidFill>
              </a:rPr>
              <a:t>Thank you for joining us!</a:t>
            </a:r>
          </a:p>
        </p:txBody>
      </p:sp>
      <p:sp>
        <p:nvSpPr>
          <p:cNvPr id="71683" name="Subtitle 2">
            <a:extLst>
              <a:ext uri="{FF2B5EF4-FFF2-40B4-BE49-F238E27FC236}">
                <a16:creationId xmlns:a16="http://schemas.microsoft.com/office/drawing/2014/main" id="{5D8ACF7E-3F80-458A-A495-840D4E5154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146300"/>
            <a:ext cx="8153400" cy="3873500"/>
          </a:xfrm>
        </p:spPr>
        <p:txBody>
          <a:bodyPr/>
          <a:lstStyle/>
          <a:p>
            <a:r>
              <a:rPr lang="en-US" altLang="en-US" sz="3000" dirty="0"/>
              <a:t>Please take a few moments to complete </a:t>
            </a:r>
          </a:p>
          <a:p>
            <a:r>
              <a:rPr lang="en-US" altLang="en-US" sz="3000" dirty="0"/>
              <a:t>the survey form. The survey link is provided </a:t>
            </a:r>
          </a:p>
          <a:p>
            <a:r>
              <a:rPr lang="en-US" altLang="en-US" sz="3000" dirty="0"/>
              <a:t>in the chat box.  </a:t>
            </a:r>
          </a:p>
          <a:p>
            <a:endParaRPr lang="en-US" altLang="en-US" sz="3000" dirty="0"/>
          </a:p>
          <a:p>
            <a:r>
              <a:rPr lang="en-US" altLang="en-US" sz="3000" dirty="0"/>
              <a:t>The form is </a:t>
            </a:r>
            <a:r>
              <a:rPr lang="en-US" altLang="en-US" sz="3000" b="1" dirty="0"/>
              <a:t>required</a:t>
            </a:r>
            <a:r>
              <a:rPr lang="en-US" altLang="en-US" sz="3000" dirty="0"/>
              <a:t> to complete if requesting CE credit for Psychology, Social Work, or Counseling.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2358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Box 7">
            <a:extLst>
              <a:ext uri="{FF2B5EF4-FFF2-40B4-BE49-F238E27FC236}">
                <a16:creationId xmlns:a16="http://schemas.microsoft.com/office/drawing/2014/main" id="{D97E5530-519B-4DD7-99CF-4DD989568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" y="1435358"/>
            <a:ext cx="879348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dirty="0"/>
              <a:t>All Summer Speaker Series event recordings can be found by visiting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dirty="0"/>
              <a:t>the CAR website.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dirty="0"/>
              <a:t>Thank you for attending! </a:t>
            </a:r>
            <a:endParaRPr lang="en-US" altLang="en-US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0AE76B0-C5D9-492E-AF64-37CBE973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95800"/>
            <a:ext cx="8686800" cy="6771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CC0000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med.uc.edu/institutes/CAR/summer-speaker-series/speaker-series-2022</a:t>
            </a:r>
            <a:endParaRPr lang="en-US" altLang="en-US" sz="20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en-US" sz="18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51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>
            <a:extLst>
              <a:ext uri="{FF2B5EF4-FFF2-40B4-BE49-F238E27FC236}">
                <a16:creationId xmlns:a16="http://schemas.microsoft.com/office/drawing/2014/main" id="{7C0D6655-09EA-4D03-B38B-2C45014B0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079389"/>
            <a:ext cx="7315200" cy="685800"/>
          </a:xfrm>
        </p:spPr>
        <p:txBody>
          <a:bodyPr/>
          <a:lstStyle/>
          <a:p>
            <a:r>
              <a:rPr lang="en-US" altLang="en-US" sz="3200" dirty="0"/>
              <a:t>CAR Website</a:t>
            </a: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79F484FA-7C36-4DF9-AE6F-8FA783AE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1CB833-0D50-47FE-81A7-62549A7A6981}" type="slidenum">
              <a:rPr lang="en-US" altLang="en-US" smtClean="0"/>
              <a:pPr/>
              <a:t>3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6148" name="TextBox 7">
            <a:extLst>
              <a:ext uri="{FF2B5EF4-FFF2-40B4-BE49-F238E27FC236}">
                <a16:creationId xmlns:a16="http://schemas.microsoft.com/office/drawing/2014/main" id="{9CED8CE8-D72D-499E-AA66-0F440862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6149"/>
            <a:ext cx="8382000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dirty="0"/>
              <a:t>Publications: 	</a:t>
            </a:r>
            <a:r>
              <a:rPr lang="en-US" altLang="en-US" sz="2400" dirty="0">
                <a:hlinkClick r:id="rId3"/>
              </a:rPr>
              <a:t>https://med.uc.edu/institutes/CAR/publications</a:t>
            </a:r>
            <a:endParaRPr lang="en-US" altLang="en-US" sz="2400" dirty="0"/>
          </a:p>
          <a:p>
            <a:pPr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2400" dirty="0"/>
              <a:t>Projects: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	</a:t>
            </a:r>
            <a:r>
              <a:rPr lang="en-US" altLang="en-US" sz="2400" dirty="0">
                <a:hlinkClick r:id="rId4"/>
              </a:rPr>
              <a:t>https://med.uc.edu/institutes/CAR/projects</a:t>
            </a:r>
            <a:endParaRPr lang="en-US" altLang="en-US" sz="2400" dirty="0"/>
          </a:p>
          <a:p>
            <a:pPr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2400" dirty="0"/>
              <a:t>Communications: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	</a:t>
            </a:r>
            <a:r>
              <a:rPr lang="en-US" altLang="en-US" sz="2400" dirty="0">
                <a:hlinkClick r:id="rId5"/>
              </a:rPr>
              <a:t>https://med.uc.edu/institutes/CAR/communications</a:t>
            </a:r>
            <a:endParaRPr lang="en-US" altLang="en-US" sz="2400" dirty="0"/>
          </a:p>
          <a:p>
            <a:pPr>
              <a:defRPr/>
            </a:pPr>
            <a:endParaRPr lang="en-US" altLang="en-US" sz="1600" dirty="0"/>
          </a:p>
          <a:p>
            <a:pPr>
              <a:spcBef>
                <a:spcPct val="0"/>
              </a:spcBef>
              <a:defRPr/>
            </a:pPr>
            <a:r>
              <a:rPr lang="en-US" altLang="en-US" sz="2400" dirty="0"/>
              <a:t>To become an affiliate member: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	</a:t>
            </a:r>
            <a:r>
              <a:rPr lang="en-US" altLang="en-US" sz="2200" dirty="0">
                <a:hlinkClick r:id="rId6"/>
              </a:rPr>
              <a:t>https://med.uc.edu/institutes/CAR/car-member-registration</a:t>
            </a:r>
            <a:endParaRPr lang="en-US" altLang="en-US" sz="22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>
            <a:extLst>
              <a:ext uri="{FF2B5EF4-FFF2-40B4-BE49-F238E27FC236}">
                <a16:creationId xmlns:a16="http://schemas.microsoft.com/office/drawing/2014/main" id="{A2AB8723-A75A-4B8A-A5EC-F364D7D94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7543800" cy="685800"/>
          </a:xfrm>
        </p:spPr>
        <p:txBody>
          <a:bodyPr/>
          <a:lstStyle/>
          <a:p>
            <a:pPr algn="l"/>
            <a:r>
              <a:rPr lang="en-US" altLang="en-US" dirty="0"/>
              <a:t>The COM CAR Summer Speaker Series</a:t>
            </a: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903B2C90-91DC-4377-BF61-AA82FA28C4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2984B9-E748-4560-9159-5363F2A20468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2292" name="TextBox 7">
            <a:extLst>
              <a:ext uri="{FF2B5EF4-FFF2-40B4-BE49-F238E27FC236}">
                <a16:creationId xmlns:a16="http://schemas.microsoft.com/office/drawing/2014/main" id="{0F8781E8-974F-4AB5-9273-2895ACCD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153400" cy="301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Sponsored by </a:t>
            </a:r>
            <a:r>
              <a:rPr lang="en-US" altLang="en-US" sz="2400" dirty="0"/>
              <a:t>Urban Health Pathway of Next Lives Here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/>
              <a:t>Thank you to the Planning Committee: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Dena Cranley  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Jen Rowe 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 lvl="2">
              <a:buFontTx/>
              <a:buNone/>
            </a:pPr>
            <a:endParaRPr lang="en-US" altLang="en-US" sz="1800" dirty="0"/>
          </a:p>
        </p:txBody>
      </p:sp>
      <p:pic>
        <p:nvPicPr>
          <p:cNvPr id="12293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EE56CB2-B8DB-4B1E-AA31-374D588A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83"/>
          <a:stretch>
            <a:fillRect/>
          </a:stretch>
        </p:blipFill>
        <p:spPr bwMode="auto">
          <a:xfrm>
            <a:off x="2990850" y="3335338"/>
            <a:ext cx="1581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BEFC36E-825C-46DB-9B4B-A1B77B2D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8888" r="8311" b="32082"/>
          <a:stretch>
            <a:fillRect/>
          </a:stretch>
        </p:blipFill>
        <p:spPr bwMode="auto">
          <a:xfrm>
            <a:off x="4972050" y="3335338"/>
            <a:ext cx="1581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>
            <a:extLst>
              <a:ext uri="{FF2B5EF4-FFF2-40B4-BE49-F238E27FC236}">
                <a16:creationId xmlns:a16="http://schemas.microsoft.com/office/drawing/2014/main" id="{D9A16515-F43E-4670-8B3C-6668D4BF8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14388"/>
            <a:ext cx="7543800" cy="685800"/>
          </a:xfrm>
        </p:spPr>
        <p:txBody>
          <a:bodyPr/>
          <a:lstStyle/>
          <a:p>
            <a:pPr algn="l"/>
            <a:r>
              <a:rPr lang="en-US" altLang="en-US" dirty="0"/>
              <a:t>The COM CAR Summer Speaker Series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D26EECDF-4F8A-4770-9912-9A2BDA2DBE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52DAE9-4754-439F-8AE3-9003141A9C6A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4340" name="TextBox 7">
            <a:extLst>
              <a:ext uri="{FF2B5EF4-FFF2-40B4-BE49-F238E27FC236}">
                <a16:creationId xmlns:a16="http://schemas.microsoft.com/office/drawing/2014/main" id="{6E25D824-3E7A-4DE6-8F0D-9F9B554E4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11313"/>
            <a:ext cx="7543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Special thank you for operational assistance from:</a:t>
            </a:r>
          </a:p>
          <a:p>
            <a:pPr lvl="2">
              <a:buFontTx/>
              <a:buNone/>
            </a:pPr>
            <a:endParaRPr lang="en-US" altLang="en-US" sz="1800" dirty="0"/>
          </a:p>
        </p:txBody>
      </p:sp>
      <p:sp>
        <p:nvSpPr>
          <p:cNvPr id="14341" name="TextBox 7">
            <a:extLst>
              <a:ext uri="{FF2B5EF4-FFF2-40B4-BE49-F238E27FC236}">
                <a16:creationId xmlns:a16="http://schemas.microsoft.com/office/drawing/2014/main" id="{4EDA8BFF-E46E-4119-80FB-AE3B11042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46325"/>
            <a:ext cx="4303713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Jermaine Fields – UC IT User Interface and User Experience Developer </a:t>
            </a:r>
          </a:p>
          <a:p>
            <a:pPr>
              <a:spcBef>
                <a:spcPct val="0"/>
              </a:spcBef>
            </a:pPr>
            <a:endParaRPr lang="en-US" altLang="en-US" sz="11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Todd Schutter - Multi-Media Coordinator, UC Information Technology</a:t>
            </a:r>
          </a:p>
        </p:txBody>
      </p:sp>
      <p:pic>
        <p:nvPicPr>
          <p:cNvPr id="14342" name="Picture 11" descr="photo of JermaineFields">
            <a:extLst>
              <a:ext uri="{FF2B5EF4-FFF2-40B4-BE49-F238E27FC236}">
                <a16:creationId xmlns:a16="http://schemas.microsoft.com/office/drawing/2014/main" id="{7268E0C0-03F4-44D0-B509-4012387D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6667" r="27081" b="38335"/>
          <a:stretch>
            <a:fillRect/>
          </a:stretch>
        </p:blipFill>
        <p:spPr bwMode="auto">
          <a:xfrm>
            <a:off x="4860925" y="3032125"/>
            <a:ext cx="1333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 descr="photo of Todd Schutter">
            <a:extLst>
              <a:ext uri="{FF2B5EF4-FFF2-40B4-BE49-F238E27FC236}">
                <a16:creationId xmlns:a16="http://schemas.microsoft.com/office/drawing/2014/main" id="{58A4C0B9-E325-4554-AF74-A6BC0420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9357" r="6250" b="18126"/>
          <a:stretch>
            <a:fillRect/>
          </a:stretch>
        </p:blipFill>
        <p:spPr bwMode="auto">
          <a:xfrm>
            <a:off x="6553200" y="3032125"/>
            <a:ext cx="12477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>
            <a:extLst>
              <a:ext uri="{FF2B5EF4-FFF2-40B4-BE49-F238E27FC236}">
                <a16:creationId xmlns:a16="http://schemas.microsoft.com/office/drawing/2014/main" id="{248AA6CA-AB9D-4D9F-A0E6-D728103DA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66700" y="666059"/>
            <a:ext cx="9677400" cy="15240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Understanding and Impact of Medical Marijuana in Ohio</a:t>
            </a:r>
            <a:endParaRPr lang="en-US" altLang="en-US" sz="2800" dirty="0"/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93FB2500-B726-4EB9-9052-9C98C545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48" y="2764373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LaTrice Montgomery, PhD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University of Cincinnati</a:t>
            </a:r>
          </a:p>
        </p:txBody>
      </p:sp>
      <p:sp>
        <p:nvSpPr>
          <p:cNvPr id="16389" name="Rectangle 1">
            <a:extLst>
              <a:ext uri="{FF2B5EF4-FFF2-40B4-BE49-F238E27FC236}">
                <a16:creationId xmlns:a16="http://schemas.microsoft.com/office/drawing/2014/main" id="{E76DF82A-1D37-42C1-8A03-9012B254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460" y="5029199"/>
            <a:ext cx="46949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Andrea Steel,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Frost Brown Todd Attorneys,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E683B-4D7F-45EB-B5F2-02B7A3B34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85702" y="2190059"/>
            <a:ext cx="1714500" cy="2348345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6C9DEA7-C9E8-496C-CAE7-9DC460D27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202986"/>
            <a:ext cx="1809782" cy="248342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9D3BF54-40CB-436C-8A23-B4B483C4C1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337" y="1600200"/>
            <a:ext cx="7807325" cy="487680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Provide a brief overview of medical marijuana program in Ohio.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Describe the health effects and social impact of medical marijuana use among patients in Ohio.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effectLst/>
                <a:ea typeface="Calibri" panose="020F0502020204030204" pitchFamily="34" charset="0"/>
              </a:rPr>
              <a:t>Discuss medical marijuana laws and implications for patients and healthcare providers.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7DE289-A417-46C7-9773-1920ED25D4C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Learning Objectives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D9854-A93E-67A6-381B-1FAF44E5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714" y="4572000"/>
            <a:ext cx="1902117" cy="20423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BAAC06-D634-7DDA-CBF6-B1AD011F4761}"/>
              </a:ext>
            </a:extLst>
          </p:cNvPr>
          <p:cNvSpPr txBox="1"/>
          <p:nvPr/>
        </p:nvSpPr>
        <p:spPr bwMode="auto">
          <a:xfrm>
            <a:off x="457200" y="762000"/>
            <a:ext cx="8229600" cy="655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Ohio Medical Marijuana Control Program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02B073-F1DC-7044-51C4-BDADCD31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00945EA-9731-1F66-DAE7-7F33594B9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/>
          <a:p>
            <a:r>
              <a:rPr lang="en-US" b="1" dirty="0"/>
              <a:t>House Bill 523—Effective 9/8/2016</a:t>
            </a:r>
          </a:p>
          <a:p>
            <a:endParaRPr lang="en-US" b="1" dirty="0"/>
          </a:p>
          <a:p>
            <a:r>
              <a:rPr lang="en-US" b="1" dirty="0"/>
              <a:t>Ohio is the 25</a:t>
            </a:r>
            <a:r>
              <a:rPr lang="en-US" b="1" baseline="30000" dirty="0"/>
              <a:t>th</a:t>
            </a:r>
            <a:r>
              <a:rPr lang="en-US" b="1" dirty="0"/>
              <a:t> state to legalize medical marijuana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Program fully operational—1/16/2019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A59D8-B9A1-4837-AC71-8B7DB7304B3C}"/>
              </a:ext>
            </a:extLst>
          </p:cNvPr>
          <p:cNvSpPr txBox="1"/>
          <p:nvPr/>
        </p:nvSpPr>
        <p:spPr>
          <a:xfrm>
            <a:off x="441960" y="6126480"/>
            <a:ext cx="434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Ohio Medical Marijuana Control Program (OMMCP), </a:t>
            </a:r>
            <a:r>
              <a:rPr lang="en-US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https://medicalmarijuana.ohio.gov/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9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Regulatory 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672"/>
            <a:ext cx="8229600" cy="4103401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State of Ohio Board of Pharmacy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-Oversee MM retail dispensaries, the registration of MM patients and caregivers, the approval of new forms of MM and coordinating the MM Advisory Committee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State Medical Board of Ohio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-Certify physicians to recommend MM and may add to the list of qualifying conditions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Ohio Department of Commerce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-Oversee MM cultivators, processors and testing laboratories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29963"/>
            <a:ext cx="1155032" cy="1155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85" y="5529963"/>
            <a:ext cx="1143030" cy="1155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40" y="5409649"/>
            <a:ext cx="1275346" cy="12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7451</TotalTime>
  <Words>1070</Words>
  <Application>Microsoft Office PowerPoint</Application>
  <PresentationFormat>On-screen Show (4:3)</PresentationFormat>
  <Paragraphs>224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</vt:lpstr>
      <vt:lpstr>Calibri</vt:lpstr>
      <vt:lpstr>Century Gothic</vt:lpstr>
      <vt:lpstr>Verdana</vt:lpstr>
      <vt:lpstr>Wingdings</vt:lpstr>
      <vt:lpstr>Default Design</vt:lpstr>
      <vt:lpstr>UC College of Medicine Center for Addiction Research (CAR)  Summer Speaker Series</vt:lpstr>
      <vt:lpstr>Center for Addiction Research (CAR)</vt:lpstr>
      <vt:lpstr>CAR Website</vt:lpstr>
      <vt:lpstr>The COM CAR Summer Speaker Series</vt:lpstr>
      <vt:lpstr>The COM CAR Summer Speaker Series</vt:lpstr>
      <vt:lpstr>Understanding and Impact of Medical Marijuana in Ohio</vt:lpstr>
      <vt:lpstr>PowerPoint Presentation</vt:lpstr>
      <vt:lpstr>PowerPoint Presentation</vt:lpstr>
      <vt:lpstr>Regulatory Oversight</vt:lpstr>
      <vt:lpstr>Ohio Medical Marijuana Process Flow Chart</vt:lpstr>
      <vt:lpstr>Ohio Qualifying Conditions/Diseases</vt:lpstr>
      <vt:lpstr>Ohio Program Update (As of 7/25/22)</vt:lpstr>
      <vt:lpstr>Behind the Scenes</vt:lpstr>
      <vt:lpstr>PowerPoint Presentation</vt:lpstr>
      <vt:lpstr>PowerPoint Presentation</vt:lpstr>
      <vt:lpstr>Discuss Medical Marijuana Laws  and Implications for Patients and  Healthcare Providers</vt:lpstr>
      <vt:lpstr>Laws To Be Aware Of –  General Public &amp; Medical Professionals</vt:lpstr>
      <vt:lpstr>Laws To Be Aware Of –  General Public &amp; Medical Professionals (cont’d)</vt:lpstr>
      <vt:lpstr>Hemp v. Marijuana</vt:lpstr>
      <vt:lpstr>Ohio Medical Marijuana v. Other States</vt:lpstr>
      <vt:lpstr>What May Be Coming Next?</vt:lpstr>
      <vt:lpstr>Andrea Steel Contact Info</vt:lpstr>
      <vt:lpstr>Q&amp;A</vt:lpstr>
      <vt:lpstr>Thank you for joining us!</vt:lpstr>
      <vt:lpstr>PowerPoint Presentation</vt:lpstr>
    </vt:vector>
  </TitlesOfParts>
  <Company>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Characterization of Occult Hepatitis B Virus Infection in HIV Positive Individuals</dc:title>
  <dc:creator>UC</dc:creator>
  <cp:lastModifiedBy>Rowe, Jennifer</cp:lastModifiedBy>
  <cp:revision>541</cp:revision>
  <cp:lastPrinted>2018-03-16T19:06:52Z</cp:lastPrinted>
  <dcterms:created xsi:type="dcterms:W3CDTF">2011-03-01T14:11:04Z</dcterms:created>
  <dcterms:modified xsi:type="dcterms:W3CDTF">2022-08-18T12:19:10Z</dcterms:modified>
</cp:coreProperties>
</file>