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98" r:id="rId2"/>
    <p:sldId id="538" r:id="rId3"/>
    <p:sldId id="438" r:id="rId4"/>
    <p:sldId id="332" r:id="rId5"/>
    <p:sldId id="576" r:id="rId6"/>
    <p:sldId id="479" r:id="rId7"/>
    <p:sldId id="481" r:id="rId8"/>
    <p:sldId id="517" r:id="rId9"/>
    <p:sldId id="519" r:id="rId10"/>
    <p:sldId id="540" r:id="rId11"/>
    <p:sldId id="541" r:id="rId12"/>
    <p:sldId id="552" r:id="rId13"/>
    <p:sldId id="553" r:id="rId14"/>
    <p:sldId id="543" r:id="rId15"/>
    <p:sldId id="544" r:id="rId16"/>
    <p:sldId id="554" r:id="rId17"/>
    <p:sldId id="520" r:id="rId18"/>
    <p:sldId id="593" r:id="rId19"/>
    <p:sldId id="412" r:id="rId20"/>
    <p:sldId id="577" r:id="rId21"/>
    <p:sldId id="413" r:id="rId22"/>
    <p:sldId id="414" r:id="rId23"/>
    <p:sldId id="524" r:id="rId24"/>
    <p:sldId id="575" r:id="rId25"/>
    <p:sldId id="550" r:id="rId26"/>
    <p:sldId id="505" r:id="rId27"/>
    <p:sldId id="500" r:id="rId28"/>
    <p:sldId id="508" r:id="rId29"/>
    <p:sldId id="549" r:id="rId30"/>
    <p:sldId id="523" r:id="rId31"/>
    <p:sldId id="573" r:id="rId32"/>
    <p:sldId id="558" r:id="rId33"/>
    <p:sldId id="583" r:id="rId34"/>
    <p:sldId id="584" r:id="rId35"/>
    <p:sldId id="585" r:id="rId36"/>
    <p:sldId id="586" r:id="rId37"/>
    <p:sldId id="587" r:id="rId38"/>
    <p:sldId id="588" r:id="rId39"/>
    <p:sldId id="590" r:id="rId40"/>
    <p:sldId id="591" r:id="rId41"/>
    <p:sldId id="497" r:id="rId42"/>
    <p:sldId id="527" r:id="rId43"/>
    <p:sldId id="555" r:id="rId44"/>
    <p:sldId id="580" r:id="rId45"/>
    <p:sldId id="581" r:id="rId46"/>
    <p:sldId id="582" r:id="rId4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50"/>
      <p:bold r:id="rId51"/>
      <p:italic r:id="rId52"/>
      <p:boldItalic r:id="rId53"/>
    </p:embeddedFont>
    <p:embeddedFont>
      <p:font typeface="SimHei" panose="02010609060101010101" pitchFamily="49" charset="-122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5D0569-9F08-4CA0-8F3E-0A6CDA71AD2C}">
          <p14:sldIdLst>
            <p14:sldId id="498"/>
            <p14:sldId id="538"/>
            <p14:sldId id="438"/>
            <p14:sldId id="332"/>
            <p14:sldId id="576"/>
            <p14:sldId id="479"/>
            <p14:sldId id="481"/>
            <p14:sldId id="517"/>
            <p14:sldId id="519"/>
            <p14:sldId id="540"/>
            <p14:sldId id="541"/>
            <p14:sldId id="552"/>
            <p14:sldId id="553"/>
            <p14:sldId id="543"/>
            <p14:sldId id="544"/>
            <p14:sldId id="554"/>
            <p14:sldId id="520"/>
            <p14:sldId id="593"/>
            <p14:sldId id="412"/>
            <p14:sldId id="577"/>
            <p14:sldId id="413"/>
            <p14:sldId id="414"/>
            <p14:sldId id="524"/>
            <p14:sldId id="575"/>
            <p14:sldId id="550"/>
            <p14:sldId id="505"/>
            <p14:sldId id="500"/>
            <p14:sldId id="508"/>
            <p14:sldId id="549"/>
            <p14:sldId id="523"/>
            <p14:sldId id="573"/>
            <p14:sldId id="558"/>
            <p14:sldId id="583"/>
            <p14:sldId id="584"/>
            <p14:sldId id="585"/>
            <p14:sldId id="586"/>
            <p14:sldId id="587"/>
            <p14:sldId id="588"/>
            <p14:sldId id="590"/>
            <p14:sldId id="591"/>
            <p14:sldId id="497"/>
            <p14:sldId id="527"/>
            <p14:sldId id="555"/>
            <p14:sldId id="580"/>
            <p14:sldId id="581"/>
            <p14:sldId id="5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683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5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9.xml"/><Relationship Id="rId1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POINT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mmm\-yy</c:formatCode>
                <c:ptCount val="18"/>
                <c:pt idx="0">
                  <c:v>40179</c:v>
                </c:pt>
                <c:pt idx="1">
                  <c:v>40360</c:v>
                </c:pt>
                <c:pt idx="2">
                  <c:v>40544</c:v>
                </c:pt>
                <c:pt idx="3">
                  <c:v>40725</c:v>
                </c:pt>
                <c:pt idx="4">
                  <c:v>40909</c:v>
                </c:pt>
                <c:pt idx="5">
                  <c:v>41091</c:v>
                </c:pt>
                <c:pt idx="6">
                  <c:v>41275</c:v>
                </c:pt>
                <c:pt idx="7">
                  <c:v>41456</c:v>
                </c:pt>
                <c:pt idx="8">
                  <c:v>41640</c:v>
                </c:pt>
                <c:pt idx="9">
                  <c:v>41821</c:v>
                </c:pt>
                <c:pt idx="10">
                  <c:v>42005</c:v>
                </c:pt>
                <c:pt idx="11">
                  <c:v>42186</c:v>
                </c:pt>
                <c:pt idx="12">
                  <c:v>42370</c:v>
                </c:pt>
                <c:pt idx="13">
                  <c:v>42552</c:v>
                </c:pt>
                <c:pt idx="14">
                  <c:v>42736</c:v>
                </c:pt>
                <c:pt idx="15">
                  <c:v>42917</c:v>
                </c:pt>
                <c:pt idx="16">
                  <c:v>43101</c:v>
                </c:pt>
                <c:pt idx="17">
                  <c:v>43282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100</c:v>
                </c:pt>
                <c:pt idx="3">
                  <c:v>300</c:v>
                </c:pt>
                <c:pt idx="4">
                  <c:v>600</c:v>
                </c:pt>
                <c:pt idx="5">
                  <c:v>900</c:v>
                </c:pt>
                <c:pt idx="6">
                  <c:v>1200</c:v>
                </c:pt>
                <c:pt idx="7">
                  <c:v>1500</c:v>
                </c:pt>
                <c:pt idx="8">
                  <c:v>1900</c:v>
                </c:pt>
                <c:pt idx="9">
                  <c:v>2300</c:v>
                </c:pt>
                <c:pt idx="10">
                  <c:v>2400</c:v>
                </c:pt>
                <c:pt idx="11">
                  <c:v>2900</c:v>
                </c:pt>
                <c:pt idx="17">
                  <c:v>5840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SOCRATES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mmm\-yy</c:formatCode>
                <c:ptCount val="18"/>
                <c:pt idx="0">
                  <c:v>40179</c:v>
                </c:pt>
                <c:pt idx="1">
                  <c:v>40360</c:v>
                </c:pt>
                <c:pt idx="2">
                  <c:v>40544</c:v>
                </c:pt>
                <c:pt idx="3">
                  <c:v>40725</c:v>
                </c:pt>
                <c:pt idx="4">
                  <c:v>40909</c:v>
                </c:pt>
                <c:pt idx="5">
                  <c:v>41091</c:v>
                </c:pt>
                <c:pt idx="6">
                  <c:v>41275</c:v>
                </c:pt>
                <c:pt idx="7">
                  <c:v>41456</c:v>
                </c:pt>
                <c:pt idx="8">
                  <c:v>41640</c:v>
                </c:pt>
                <c:pt idx="9">
                  <c:v>41821</c:v>
                </c:pt>
                <c:pt idx="10">
                  <c:v>42005</c:v>
                </c:pt>
                <c:pt idx="11">
                  <c:v>42186</c:v>
                </c:pt>
                <c:pt idx="12">
                  <c:v>42370</c:v>
                </c:pt>
                <c:pt idx="13">
                  <c:v>42552</c:v>
                </c:pt>
                <c:pt idx="14">
                  <c:v>42736</c:v>
                </c:pt>
                <c:pt idx="15">
                  <c:v>42917</c:v>
                </c:pt>
                <c:pt idx="16">
                  <c:v>43101</c:v>
                </c:pt>
                <c:pt idx="17">
                  <c:v>43282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  <c:pt idx="9">
                  <c:v>1200</c:v>
                </c:pt>
                <c:pt idx="10">
                  <c:v>5600</c:v>
                </c:pt>
                <c:pt idx="11">
                  <c:v>11500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680768"/>
        <c:axId val="75748096"/>
      </c:lineChart>
      <c:dateAx>
        <c:axId val="756807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8096"/>
        <c:crosses val="autoZero"/>
        <c:auto val="1"/>
        <c:lblOffset val="100"/>
        <c:baseTimeUnit val="months"/>
      </c:dateAx>
      <c:valAx>
        <c:axId val="7574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8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D1DF34FF-47A0-4B1F-A265-261C6024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70B7EFDC-319D-4C50-B2E6-45BEDDD0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0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139626-0223-4DC7-B782-01B08A3F609A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689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7EF17A-F620-4409-8B30-EF5E0CBAC176}" type="slidenum">
              <a:rPr lang="en-US" sz="1200" b="0" smtClean="0"/>
              <a:pPr/>
              <a:t>10</a:t>
            </a:fld>
            <a:endParaRPr lang="en-US" sz="1200" b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8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AE7000-E744-4F67-8BC6-C3D8E9EAFCBB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75869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457A7-9113-42B7-B934-CB89A48E4F98}" type="slidenum">
              <a:rPr lang="en-US" smtClean="0">
                <a:latin typeface="Times New Roman" pitchFamily="16" charset="0"/>
              </a:rPr>
              <a:pPr/>
              <a:t>12</a:t>
            </a:fld>
            <a:endParaRPr 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86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457A7-9113-42B7-B934-CB89A48E4F98}" type="slidenum">
              <a:rPr lang="en-US" smtClean="0">
                <a:latin typeface="Times New Roman" pitchFamily="16" charset="0"/>
              </a:rPr>
              <a:pPr/>
              <a:t>13</a:t>
            </a:fld>
            <a:endParaRPr 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46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763F88-DF0A-4FC4-9441-F1D9168B762F}" type="slidenum">
              <a:rPr lang="en-US" sz="1200" b="0" smtClean="0"/>
              <a:pPr/>
              <a:t>14</a:t>
            </a:fld>
            <a:endParaRPr lang="en-US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4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4E669C-C0A2-4C79-B68C-9ECCA59C53DB}" type="slidenum">
              <a:rPr lang="en-US" sz="1200" b="0" smtClean="0"/>
              <a:pPr/>
              <a:t>15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99826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4E669C-C0A2-4C79-B68C-9ECCA59C53DB}" type="slidenum">
              <a:rPr lang="en-US" sz="1200" b="0" smtClean="0"/>
              <a:pPr/>
              <a:t>16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320640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0E32A4-AC02-48AE-9FC3-1A46301DD1E5}" type="slidenum">
              <a:rPr lang="en-US" sz="1200" b="0" smtClean="0"/>
              <a:pPr/>
              <a:t>17</a:t>
            </a:fld>
            <a:endParaRPr lang="en-US" sz="1200" b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007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5D7110-D637-44E3-AE03-4B9213F301AD}" type="slidenum">
              <a:rPr lang="en-US" sz="1200" b="0" smtClean="0"/>
              <a:pPr/>
              <a:t>19</a:t>
            </a:fld>
            <a:endParaRPr lang="en-US" sz="1200" b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1345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7EFDC-319D-4C50-B2E6-45BEDDD03F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3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6BFD94-CAE4-45C9-A3A9-20B25927C2B3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983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F56403-40D6-49BB-9F65-6C14BEF14101}" type="slidenum">
              <a:rPr lang="en-US" sz="1200" b="0" smtClean="0"/>
              <a:pPr/>
              <a:t>21</a:t>
            </a:fld>
            <a:endParaRPr lang="en-US" sz="1200" b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53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CB81CAA-52D8-4197-9898-9BFF83B51F43}" type="slidenum">
              <a:rPr lang="en-US" sz="1200" b="0" smtClean="0"/>
              <a:pPr/>
              <a:t>22</a:t>
            </a:fld>
            <a:endParaRPr lang="en-US" sz="1200" b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046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CBD0CE-69F0-4333-9000-69A515EC44ED}" type="slidenum">
              <a:rPr lang="en-US" sz="1200" b="0" smtClean="0"/>
              <a:pPr/>
              <a:t>23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3705620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7EFDC-319D-4C50-B2E6-45BEDDD03F0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4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B8A3C-018C-401F-9C7C-E81D57395ADE}" type="slidenum">
              <a:rPr lang="en-US" sz="1200" b="0" smtClean="0"/>
              <a:pPr/>
              <a:t>25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207675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2BA7026-2F56-43DB-B44F-7AFF6F5319DB}" type="slidenum">
              <a:rPr lang="en-US" sz="1200" b="0" smtClean="0"/>
              <a:pPr/>
              <a:t>26</a:t>
            </a:fld>
            <a:endParaRPr lang="en-US" sz="1200" b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9763" y="1262063"/>
            <a:ext cx="3038475" cy="2278062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6458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0F089E-2D60-4B69-96C5-467936284A5C}" type="slidenum">
              <a:rPr lang="en-US" sz="1200" b="0" smtClean="0"/>
              <a:pPr/>
              <a:t>27</a:t>
            </a:fld>
            <a:endParaRPr lang="en-US" sz="1200" b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3079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688B56-E323-4EFB-A852-92DFC7759D9A}" type="slidenum">
              <a:rPr lang="en-US" sz="1200" b="0" smtClean="0"/>
              <a:pPr/>
              <a:t>28</a:t>
            </a:fld>
            <a:endParaRPr lang="en-US" sz="1200" b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9763" y="1262063"/>
            <a:ext cx="3038475" cy="227806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9387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5DB1E2-7348-4E8E-A3EC-CB63FE979CCD}" type="slidenum">
              <a:rPr lang="en-US" sz="1200" b="0" smtClean="0"/>
              <a:pPr/>
              <a:t>29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827246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82E538-1B3D-4A65-946C-E765F2F5D4AB}" type="slidenum">
              <a:rPr lang="en-US" sz="1200" b="0" smtClean="0"/>
              <a:pPr/>
              <a:t>30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3853197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16F7AE-CA2E-4149-80D1-0790004B8B7B}" type="slidenum">
              <a:rPr lang="en-US" sz="1200" b="0" smtClean="0"/>
              <a:pPr/>
              <a:t>3</a:t>
            </a:fld>
            <a:endParaRPr lang="en-US" sz="1200" b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2242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7EFDC-319D-4C50-B2E6-45BEDDD03F0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408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CE45-943A-4036-AAAF-83D448BE59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10E1C-1BFC-45A0-846E-5CF60799AD2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36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F9FA47-1457-4274-9011-A7C8A29B35C8}" type="slidenum">
              <a:rPr lang="en-US" sz="1200" b="0" smtClean="0">
                <a:solidFill>
                  <a:prstClr val="black"/>
                </a:solidFill>
              </a:rPr>
              <a:pPr/>
              <a:t>34</a:t>
            </a:fld>
            <a:endParaRPr lang="en-US" sz="12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8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AEB8-EBCD-4F77-B3AE-C44FF4EA4C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62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BAEB8-EBCD-4F77-B3AE-C44FF4EA4C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27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8428A7-0C8F-4847-AE17-7FD091A0C44A}" type="slidenum">
              <a:rPr lang="en-US" sz="1200" b="0" smtClean="0">
                <a:solidFill>
                  <a:prstClr val="black"/>
                </a:solidFill>
              </a:rPr>
              <a:pPr/>
              <a:t>37</a:t>
            </a:fld>
            <a:endParaRPr lang="en-US" sz="12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263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8428A7-0C8F-4847-AE17-7FD091A0C44A}" type="slidenum">
              <a:rPr lang="en-US" sz="1200" b="0" smtClean="0">
                <a:solidFill>
                  <a:prstClr val="black"/>
                </a:solidFill>
              </a:rPr>
              <a:pPr/>
              <a:t>38</a:t>
            </a:fld>
            <a:endParaRPr lang="en-US" sz="12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290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63A3-C944-E94C-B5B6-D99223D7897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20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9B2C87-E5B6-4A14-A6FD-EAFB9869F9CE}" type="slidenum">
              <a:rPr lang="en-US" sz="1200" b="0" smtClean="0"/>
              <a:pPr/>
              <a:t>41</a:t>
            </a:fld>
            <a:endParaRPr lang="en-US" sz="1200" b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68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B6ED3FF-4C8B-4CAF-9FC7-324688954EB4}" type="slidenum">
              <a:rPr lang="en-US" sz="1200" b="0" smtClean="0"/>
              <a:pPr/>
              <a:t>4</a:t>
            </a:fld>
            <a:endParaRPr lang="en-US" sz="1200" b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93969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226BF4-4B62-430C-8435-CCDDEB1F026A}" type="slidenum">
              <a:rPr lang="en-US" sz="1200" b="0" smtClean="0"/>
              <a:pPr/>
              <a:t>42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80525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BF4389-3847-4032-BB68-535ED09F5F16}" type="slidenum">
              <a:rPr lang="en-US" sz="1200" b="0" smtClean="0"/>
              <a:pPr/>
              <a:t>43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8645310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068F1C-DE0C-47E1-B3DC-55FBBCB99B41}" type="slidenum">
              <a:rPr lang="en-US" sz="1200" b="0" smtClean="0"/>
              <a:pPr/>
              <a:t>44</a:t>
            </a:fld>
            <a:endParaRPr lang="en-US" sz="1200" b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56630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A8E9BF-8315-47A9-A8EA-11C1C15589BF}" type="slidenum">
              <a:rPr lang="en-US" sz="1200" b="0" smtClean="0"/>
              <a:pPr/>
              <a:t>45</a:t>
            </a:fld>
            <a:endParaRPr lang="en-US" sz="1200" b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128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0F4FE5-D424-4D24-BEED-084EDA700186}" type="slidenum">
              <a:rPr lang="en-US" sz="1200" b="0" smtClean="0"/>
              <a:pPr/>
              <a:t>46</a:t>
            </a:fld>
            <a:endParaRPr lang="en-US" sz="1200" b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440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7EFDC-319D-4C50-B2E6-45BEDDD03F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00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78449A-776E-48BC-B849-21F02DEDF12A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115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C9C16A-5E10-4B22-BC09-251B835BD2FA}" type="slidenum">
              <a:rPr lang="en-US" sz="1200" b="0" smtClean="0"/>
              <a:pPr/>
              <a:t>7</a:t>
            </a:fld>
            <a:endParaRPr lang="en-US" sz="1200" b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920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99A649-4CCB-407D-AF9E-945E6C6E4BC5}" type="slidenum">
              <a:rPr lang="en-US" sz="1200" b="0" smtClean="0"/>
              <a:pPr/>
              <a:t>8</a:t>
            </a:fld>
            <a:endParaRPr lang="en-US" sz="1200" b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59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26E999-A008-46E6-AEEB-6B711A7367BB}" type="slidenum">
              <a:rPr lang="en-US" sz="1200" b="0" smtClean="0"/>
              <a:pPr/>
              <a:t>9</a:t>
            </a:fld>
            <a:endParaRPr lang="en-US" sz="1200" b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61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FB82-B8AA-4DAA-8EE6-A40D8F23F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B9000-8327-4718-97E0-90CDA030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07A82-2E73-498C-BDB7-77FBA56D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250" y="860427"/>
            <a:ext cx="622755" cy="7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Documents and Settings\svickery\Desktop\Partheonon_PPT_SLIDE_SOCRAT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5" y="422945"/>
            <a:ext cx="7128792" cy="511175"/>
          </a:xfrm>
          <a:prstGeom prst="rect">
            <a:avLst/>
          </a:prstGeom>
        </p:spPr>
        <p:txBody>
          <a:bodyPr/>
          <a:lstStyle>
            <a:lvl1pPr>
              <a:defRPr lang="en-GB" sz="3600" kern="0" dirty="0">
                <a:solidFill>
                  <a:srgbClr val="0038A8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4636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6213B-D64E-42EF-B68D-95919E4DE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5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28A5-39B4-40F7-969C-5CBE181B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307A-D87E-4EA5-AC0C-D13A569A7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9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0288-3470-44C8-A342-DD80AE617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0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677BF-B18C-47CD-9F3C-358AB2FDF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AB21-068D-4C9B-A329-1FB740ED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550C-7E13-42F8-B336-B4260E079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2436-933A-4967-9072-AC09C52B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pPr>
              <a:defRPr/>
            </a:pPr>
            <a:fld id="{D614A2A2-8DF9-4BCA-B2EB-3BF400AE6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j25475\Dropbox\ClayDocs\Teaching\TIA%20Talks\PlaqueRupture.avi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ideo" Target="ctout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</a:rPr>
            </a:br>
            <a:r>
              <a:rPr lang="en-US" sz="4800" dirty="0" smtClean="0"/>
              <a:t>Rethinking TIA </a:t>
            </a:r>
            <a:br>
              <a:rPr lang="en-US" sz="4800" dirty="0" smtClean="0"/>
            </a:br>
            <a:r>
              <a:rPr lang="en-US" sz="4800" dirty="0" smtClean="0"/>
              <a:t>and Minor Stroke</a:t>
            </a:r>
            <a:r>
              <a:rPr lang="en-US" sz="4800" dirty="0" smtClean="0">
                <a:latin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</a:rPr>
            </a:br>
            <a:r>
              <a:rPr lang="en-US" sz="4000" dirty="0" smtClean="0">
                <a:latin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</a:rPr>
            </a:br>
            <a:endParaRPr lang="en-US" sz="1800" dirty="0" smtClean="0"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352800"/>
            <a:ext cx="7010400" cy="1752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S. Claiborne Johnston, MD, PhD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</a:rPr>
              <a:t>Dell Medical School</a:t>
            </a:r>
          </a:p>
          <a:p>
            <a:r>
              <a:rPr lang="en-US" sz="2800" dirty="0" smtClean="0">
                <a:latin typeface="Arial" pitchFamily="34" charset="0"/>
              </a:rPr>
              <a:t>University of Texas, Austin</a:t>
            </a:r>
          </a:p>
          <a:p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>New Infarction and Stroke Risk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New infarct on CT as a predictor of stroke: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38% with new infarct had a stroke within 90 days vs. 10% without (p=0.008).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OR 4.1 after adjustment for clinical factors.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New infarct on MRI also shown to be a predictor.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5-fold increase in risk with new lesion on baseline MRI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Also, greater risk of in-hospital stroke in a second cohort.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22713" y="6027003"/>
            <a:ext cx="38571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VC Douglas et al, Stroke 2003; 34:2894</a:t>
            </a:r>
          </a:p>
          <a:p>
            <a:pPr eaLnBrk="0" hangingPunct="0">
              <a:defRPr/>
            </a:pP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SB Coutts et al, Neurology 2005; 65:513</a:t>
            </a:r>
          </a:p>
          <a:p>
            <a:pPr eaLnBrk="0" hangingPunct="0">
              <a:defRPr/>
            </a:pP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 Ay et al, Ann </a:t>
            </a:r>
            <a:r>
              <a:rPr lang="en-US" sz="16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Neurol</a:t>
            </a: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2005; 57:679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Large-Artery Stenosis or Occlusion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Large-vessel stenosis/occlusion associated with greater risk</a:t>
            </a:r>
          </a:p>
          <a:p>
            <a:pPr lvl="1"/>
            <a:r>
              <a:rPr lang="en-US" dirty="0" smtClean="0">
                <a:latin typeface="Arial" pitchFamily="34" charset="0"/>
              </a:rPr>
              <a:t>OR 3.5 in Barcelona (similar for intra- and extra-cranial disease)</a:t>
            </a:r>
          </a:p>
          <a:p>
            <a:pPr lvl="1"/>
            <a:r>
              <a:rPr lang="en-US" dirty="0" smtClean="0">
                <a:latin typeface="Arial" pitchFamily="34" charset="0"/>
              </a:rPr>
              <a:t>OR 7.9 in Calgary for intracranial occlusion</a:t>
            </a:r>
          </a:p>
          <a:p>
            <a:pPr lvl="1"/>
            <a:r>
              <a:rPr lang="en-US" dirty="0" smtClean="0">
                <a:latin typeface="Arial" pitchFamily="34" charset="0"/>
              </a:rPr>
              <a:t>HR 3.4 in Paris for large artery atherosclerosis</a:t>
            </a:r>
          </a:p>
          <a:p>
            <a:pPr lvl="1"/>
            <a:endParaRPr lang="en-US" dirty="0" smtClean="0">
              <a:latin typeface="Arial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62600" y="6019800"/>
            <a:ext cx="32800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Ois</a:t>
            </a: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et al, Stroke 2008; 39:1717</a:t>
            </a:r>
          </a:p>
          <a:p>
            <a:pPr>
              <a:defRPr/>
            </a:pP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Coutts SB et al, </a:t>
            </a:r>
            <a:r>
              <a:rPr lang="en-US" sz="14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J Stroke, 3:3, 2008 </a:t>
            </a:r>
          </a:p>
          <a:p>
            <a:pPr>
              <a:defRPr/>
            </a:pPr>
            <a:r>
              <a:rPr lang="en-US" sz="14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Calvet</a:t>
            </a:r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 et al, Stroke 40:187, 2009</a:t>
            </a:r>
          </a:p>
          <a:p>
            <a:pPr>
              <a:defRPr/>
            </a:pPr>
            <a:endParaRPr lang="en-US" sz="14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Imaging Plus ABCD</a:t>
            </a:r>
            <a:r>
              <a:rPr lang="en-US" baseline="30000" dirty="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ABCD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I</a:t>
            </a:r>
          </a:p>
          <a:p>
            <a:pPr lvl="1">
              <a:defRPr/>
            </a:pPr>
            <a:r>
              <a:rPr lang="en-US" sz="2400" dirty="0" smtClean="0"/>
              <a:t>ABCD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+ DWI /CT infarct </a:t>
            </a:r>
            <a:r>
              <a:rPr lang="en-US" sz="2400" dirty="0" smtClean="0">
                <a:solidFill>
                  <a:schemeClr val="accent2"/>
                </a:solidFill>
              </a:rPr>
              <a:t>(3 pt)</a:t>
            </a:r>
          </a:p>
          <a:p>
            <a:pPr lvl="1">
              <a:defRPr/>
            </a:pPr>
            <a:r>
              <a:rPr lang="en-US" sz="2400" dirty="0" smtClean="0"/>
              <a:t>C statistic 0.78 vs. 0.66 for ABCD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alone</a:t>
            </a:r>
            <a:endParaRPr lang="en-US" sz="16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14952" y="6248400"/>
            <a:ext cx="3117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Giles MF, Stroke, 41:1907, 2010</a:t>
            </a:r>
          </a:p>
          <a:p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8506" r="16723" b="35053"/>
          <a:stretch>
            <a:fillRect/>
          </a:stretch>
        </p:blipFill>
        <p:spPr bwMode="auto">
          <a:xfrm>
            <a:off x="2057400" y="3429000"/>
            <a:ext cx="42672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8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Imaging Plus ABCD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ABCD</a:t>
            </a:r>
            <a:r>
              <a:rPr lang="en-US" sz="2800" baseline="30000" dirty="0"/>
              <a:t>3</a:t>
            </a:r>
            <a:r>
              <a:rPr lang="en-US" sz="2800" dirty="0" smtClean="0"/>
              <a:t> I</a:t>
            </a:r>
          </a:p>
          <a:p>
            <a:pPr lvl="1">
              <a:defRPr/>
            </a:pPr>
            <a:r>
              <a:rPr lang="en-US" sz="2400" dirty="0" smtClean="0"/>
              <a:t>ABCD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+ </a:t>
            </a:r>
            <a:r>
              <a:rPr lang="en-US" sz="2400" dirty="0"/>
              <a:t>D</a:t>
            </a:r>
            <a:r>
              <a:rPr lang="en-US" sz="2400" dirty="0" smtClean="0"/>
              <a:t>ual TIA </a:t>
            </a:r>
            <a:r>
              <a:rPr lang="en-US" sz="2400" dirty="0" smtClean="0">
                <a:solidFill>
                  <a:schemeClr val="accent2"/>
                </a:solidFill>
              </a:rPr>
              <a:t>(2 </a:t>
            </a:r>
            <a:r>
              <a:rPr lang="en-US" sz="2400" dirty="0" err="1" smtClean="0">
                <a:solidFill>
                  <a:schemeClr val="accent2"/>
                </a:solidFill>
              </a:rPr>
              <a:t>pt</a:t>
            </a:r>
            <a:r>
              <a:rPr lang="en-US" sz="2400" dirty="0" smtClean="0">
                <a:solidFill>
                  <a:schemeClr val="accent2"/>
                </a:solidFill>
              </a:rPr>
              <a:t>) </a:t>
            </a:r>
            <a:r>
              <a:rPr lang="en-US" sz="2400" dirty="0" smtClean="0"/>
              <a:t>+ DWI infarct </a:t>
            </a:r>
            <a:r>
              <a:rPr lang="en-US" sz="2400" dirty="0" smtClean="0">
                <a:solidFill>
                  <a:schemeClr val="accent2"/>
                </a:solidFill>
              </a:rPr>
              <a:t>(2 </a:t>
            </a:r>
            <a:r>
              <a:rPr lang="en-US" sz="2400" dirty="0" err="1" smtClean="0">
                <a:solidFill>
                  <a:schemeClr val="accent2"/>
                </a:solidFill>
              </a:rPr>
              <a:t>pt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/>
              <a:t>+ carotid stenosis</a:t>
            </a:r>
            <a:r>
              <a:rPr lang="en-US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(2 </a:t>
            </a:r>
            <a:r>
              <a:rPr lang="en-US" sz="2400" dirty="0" err="1" smtClean="0">
                <a:solidFill>
                  <a:schemeClr val="accent2"/>
                </a:solidFill>
              </a:rPr>
              <a:t>pt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</a:p>
          <a:p>
            <a:pPr lvl="1">
              <a:defRPr/>
            </a:pPr>
            <a:r>
              <a:rPr lang="en-US" sz="2400" dirty="0" smtClean="0"/>
              <a:t>C statistic 0.71 vs. 0.60 for ABCD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alone</a:t>
            </a:r>
            <a:endParaRPr lang="en-US" sz="16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516084" y="6339542"/>
            <a:ext cx="3627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Kelly PJ, Lancet </a:t>
            </a:r>
            <a:r>
              <a:rPr lang="en-US" sz="1600" b="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Neurol</a:t>
            </a:r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9:1060, </a:t>
            </a: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2010</a:t>
            </a:r>
          </a:p>
          <a:p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4" name="Picture 2" descr="C:\Users\johnstoc\AppData\Local\Microsoft\Windows\Temporary Internet Files\Content.IE5\5OYLGO9F\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9"/>
          <a:stretch/>
        </p:blipFill>
        <p:spPr bwMode="auto">
          <a:xfrm>
            <a:off x="1612742" y="3137109"/>
            <a:ext cx="5208422" cy="31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nstoc\AppData\Local\Microsoft\Windows\Temporary Internet Files\Content.IE5\5OYLGO9F\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4" b="89640"/>
          <a:stretch/>
        </p:blipFill>
        <p:spPr bwMode="auto">
          <a:xfrm>
            <a:off x="5029200" y="3810000"/>
            <a:ext cx="582634" cy="69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How Do the Scores Work?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Neurologist-confirmed TIAs have higher ABCD</a:t>
            </a:r>
            <a:r>
              <a:rPr lang="en-US" sz="2400" baseline="30000" dirty="0" smtClean="0">
                <a:latin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</a:rPr>
              <a:t> scores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ABCD</a:t>
            </a:r>
            <a:r>
              <a:rPr lang="en-US" sz="2400" baseline="30000" dirty="0" smtClean="0">
                <a:latin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</a:rPr>
              <a:t> also associated with presence of DWI-positive lesion on MRI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Scores likely work in part by identifying who has had a true TIA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pitchFamily="34" charset="0"/>
              </a:rPr>
              <a:t>Without scores, little agreement, even among neurologists (kappa 0.25-0.65)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ABCD</a:t>
            </a:r>
            <a:r>
              <a:rPr lang="en-US" sz="2400" baseline="30000" dirty="0" smtClean="0">
                <a:latin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</a:rPr>
              <a:t> is less predictive in those with minor stroke, with blood pressure and diabetes the only predictive elements.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980040" y="6248399"/>
            <a:ext cx="416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Josephson et al, Stroke, 39:3096, 2008</a:t>
            </a:r>
          </a:p>
          <a:p>
            <a:pPr eaLnBrk="1" hangingPunct="1"/>
            <a:r>
              <a:rPr lang="en-US" sz="16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Chandratheva</a:t>
            </a: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A, et al. Stroke, 42:632,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Guidelines and Prognostic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AHA:  It reasonable to hospitalize patients with ABCD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≥3 presenting within 72 hours of symptoms, or with lower scores if workup cannot be done as an outpatient within 2 days or if there is other evidence for focused ischemia.</a:t>
            </a:r>
          </a:p>
          <a:p>
            <a:pPr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/>
              <a:t>NICE:  Evaluation by specialist within 24 hours for scores </a:t>
            </a:r>
            <a:r>
              <a:rPr lang="en-US" sz="2800" u="sng" dirty="0" smtClean="0"/>
              <a:t>&gt;</a:t>
            </a:r>
            <a:r>
              <a:rPr lang="en-US" sz="2800" dirty="0" smtClean="0"/>
              <a:t>4.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Recommendations on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Consider the following high risk:</a:t>
            </a:r>
          </a:p>
          <a:p>
            <a:pPr lvl="1">
              <a:defRPr/>
            </a:pPr>
            <a:r>
              <a:rPr lang="en-US" dirty="0" smtClean="0"/>
              <a:t>ABCD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u="sng" dirty="0" smtClean="0"/>
              <a:t>&gt;</a:t>
            </a:r>
            <a:r>
              <a:rPr lang="en-US" dirty="0" smtClean="0"/>
              <a:t> 3</a:t>
            </a:r>
          </a:p>
          <a:p>
            <a:pPr lvl="1">
              <a:defRPr/>
            </a:pPr>
            <a:r>
              <a:rPr lang="en-US" dirty="0" smtClean="0"/>
              <a:t>Acute infarction on MRI or CT</a:t>
            </a:r>
          </a:p>
          <a:p>
            <a:pPr lvl="1">
              <a:defRPr/>
            </a:pPr>
            <a:r>
              <a:rPr lang="en-US" dirty="0" err="1" smtClean="0"/>
              <a:t>Ipsilateral</a:t>
            </a:r>
            <a:r>
              <a:rPr lang="en-US" dirty="0" smtClean="0"/>
              <a:t> large vessel stenosis/occlusion</a:t>
            </a:r>
          </a:p>
          <a:p>
            <a:pPr lvl="1">
              <a:defRPr/>
            </a:pPr>
            <a:r>
              <a:rPr lang="en-US" dirty="0" smtClean="0"/>
              <a:t>Others who worry you (e.g., endocarditis, crescendo events, </a:t>
            </a:r>
            <a:r>
              <a:rPr lang="en-US" dirty="0" err="1" smtClean="0"/>
              <a:t>hypercoagulable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87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Stroke Risk After TIA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638800"/>
          </a:xfrm>
        </p:spPr>
        <p:txBody>
          <a:bodyPr/>
          <a:lstStyle/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</a:rPr>
              <a:t>					Year    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</a:rPr>
              <a:t>N           Stroke Risk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</a:rPr>
              <a:t>   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Johnston, et al (Kaiser ED)	2000   1707	     10.5%/90d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Eliasew</a:t>
            </a:r>
            <a:r>
              <a:rPr lang="en-US" sz="2400" dirty="0" smtClean="0">
                <a:latin typeface="Arial" pitchFamily="34" charset="0"/>
              </a:rPr>
              <a:t>, et al (NASCET)	2004    603         20.1%/90d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Lovett, et al (</a:t>
            </a:r>
            <a:r>
              <a:rPr lang="en-US" sz="2400" dirty="0" err="1" smtClean="0">
                <a:latin typeface="Arial" pitchFamily="34" charset="0"/>
              </a:rPr>
              <a:t>Oxfordshire</a:t>
            </a:r>
            <a:r>
              <a:rPr lang="en-US" sz="2400" dirty="0" smtClean="0">
                <a:latin typeface="Arial" pitchFamily="34" charset="0"/>
              </a:rPr>
              <a:t>)	2004    209	     12%/30d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Gladstone, et al (Toronto)	2004    371 	      5%/30d (</a:t>
            </a:r>
            <a:r>
              <a:rPr lang="en-US" sz="2400" dirty="0" err="1" smtClean="0">
                <a:latin typeface="Arial" pitchFamily="34" charset="0"/>
              </a:rPr>
              <a:t>readm</a:t>
            </a:r>
            <a:r>
              <a:rPr lang="en-US" sz="2400" dirty="0" smtClean="0">
                <a:latin typeface="Arial" pitchFamily="34" charset="0"/>
              </a:rPr>
              <a:t>)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Daffertshofer</a:t>
            </a:r>
            <a:r>
              <a:rPr lang="en-US" sz="2400" dirty="0" smtClean="0">
                <a:latin typeface="Arial" pitchFamily="34" charset="0"/>
              </a:rPr>
              <a:t>, et al (</a:t>
            </a:r>
            <a:r>
              <a:rPr lang="en-US" sz="2400" dirty="0" err="1" smtClean="0">
                <a:latin typeface="Arial" pitchFamily="34" charset="0"/>
              </a:rPr>
              <a:t>Grmy</a:t>
            </a:r>
            <a:r>
              <a:rPr lang="en-US" sz="2400" dirty="0" smtClean="0">
                <a:latin typeface="Arial" pitchFamily="34" charset="0"/>
              </a:rPr>
              <a:t>)	2004  1150	     13%/180d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Hill, et al (Alberta)		2004  2285         9.5%/90d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Lisabeth</a:t>
            </a:r>
            <a:r>
              <a:rPr lang="en-US" sz="2400" dirty="0" smtClean="0">
                <a:latin typeface="Arial" pitchFamily="34" charset="0"/>
              </a:rPr>
              <a:t>, et al (Texas)	2004    612         4.0%/90d	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Kleindorfer</a:t>
            </a:r>
            <a:r>
              <a:rPr lang="en-US" sz="2400" dirty="0" smtClean="0">
                <a:latin typeface="Arial" pitchFamily="34" charset="0"/>
              </a:rPr>
              <a:t>, et al (</a:t>
            </a:r>
            <a:r>
              <a:rPr lang="en-US" sz="2400" dirty="0" err="1" smtClean="0">
                <a:latin typeface="Arial" pitchFamily="34" charset="0"/>
              </a:rPr>
              <a:t>Cinc</a:t>
            </a:r>
            <a:r>
              <a:rPr lang="en-US" sz="2400" dirty="0" smtClean="0">
                <a:latin typeface="Arial" pitchFamily="34" charset="0"/>
              </a:rPr>
              <a:t>)	2005    927	     14.6%/90d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Whitehead, et al (Scotland)2005    205          7%/30d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Correia</a:t>
            </a:r>
            <a:r>
              <a:rPr lang="en-US" sz="2400" dirty="0" smtClean="0">
                <a:latin typeface="Arial" pitchFamily="34" charset="0"/>
              </a:rPr>
              <a:t>, et al (Portugal)	2006    141          13%/7d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Tsivgoulis</a:t>
            </a:r>
            <a:r>
              <a:rPr lang="en-US" sz="2400" dirty="0" smtClean="0">
                <a:latin typeface="Arial" pitchFamily="34" charset="0"/>
              </a:rPr>
              <a:t>, et al (Greece)	2006	226	      9.7%/30d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err="1" smtClean="0">
                <a:latin typeface="Arial" pitchFamily="34" charset="0"/>
              </a:rPr>
              <a:t>Purroy</a:t>
            </a:r>
            <a:r>
              <a:rPr lang="en-US" sz="2400" dirty="0" smtClean="0">
                <a:latin typeface="Arial" pitchFamily="34" charset="0"/>
              </a:rPr>
              <a:t>, et al (Spain)		2007	345	      4.9%/7d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</a:rPr>
              <a:t>AVERAGE		~12% stroke risk in 90 days after TIA</a:t>
            </a:r>
          </a:p>
          <a:p>
            <a:pPr fontAlgn="b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</a:rPr>
              <a:t>				  5% in first 2 days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419600" y="1371600"/>
            <a:ext cx="3886200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253529"/>
            <a:ext cx="7128792" cy="511175"/>
          </a:xfrm>
        </p:spPr>
        <p:txBody>
          <a:bodyPr/>
          <a:lstStyle/>
          <a:p>
            <a:r>
              <a:rPr lang="en-US" sz="3200" dirty="0" smtClean="0"/>
              <a:t>Event rate by region	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23528" y="198884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400" b="0" kern="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96374"/>
              </p:ext>
            </p:extLst>
          </p:nvPr>
        </p:nvGraphicFramePr>
        <p:xfrm>
          <a:off x="1043608" y="836712"/>
          <a:ext cx="748883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86"/>
                <a:gridCol w="1024510"/>
                <a:gridCol w="1209036"/>
                <a:gridCol w="1455260"/>
                <a:gridCol w="790600"/>
                <a:gridCol w="1369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Events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Adjudicated events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KM%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95% CI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Asia and Australia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(China included)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4243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351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8.9%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(8.0%,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9.8%)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  China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928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11.2%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(8.7%, 13.7%)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Central and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South America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463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4.2%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(2.2%, 6.2%)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Europe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5414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189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5.9%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(5.2%, 6.6%)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North America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873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5.9%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(4.2%, 7.5%)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km by region 2015 03 26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077338"/>
            <a:ext cx="5576476" cy="3780662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720899" y="6354000"/>
            <a:ext cx="466725" cy="36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D8EB-9301-403A-889B-E8DDB32CFF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304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Stroke Risk After Stroke</a:t>
            </a:r>
            <a:endParaRPr lang="en-US" sz="3200" dirty="0" smtClean="0"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419600"/>
          </a:xfrm>
        </p:spPr>
        <p:txBody>
          <a:bodyPr/>
          <a:lstStyle/>
          <a:p>
            <a:pPr fontAlgn="b">
              <a:buFontTx/>
              <a:buNone/>
            </a:pPr>
            <a:r>
              <a:rPr lang="en-US" sz="2800" dirty="0" smtClean="0">
                <a:latin typeface="Arial" pitchFamily="34" charset="0"/>
              </a:rPr>
              <a:t>			IST		3.3 %/ 3m</a:t>
            </a:r>
          </a:p>
          <a:p>
            <a:pPr fontAlgn="b">
              <a:buFontTx/>
              <a:buNone/>
            </a:pPr>
            <a:r>
              <a:rPr lang="en-US" sz="2800" dirty="0" smtClean="0">
                <a:latin typeface="Arial" pitchFamily="34" charset="0"/>
              </a:rPr>
              <a:t>			CAST	1.6%/ 3m</a:t>
            </a:r>
          </a:p>
          <a:p>
            <a:pPr fontAlgn="b">
              <a:buFontTx/>
              <a:buNone/>
            </a:pPr>
            <a:r>
              <a:rPr lang="en-US" sz="2800" dirty="0" smtClean="0">
                <a:latin typeface="Arial" pitchFamily="34" charset="0"/>
              </a:rPr>
              <a:t>			TOAST	5.7%/ 3m</a:t>
            </a:r>
          </a:p>
          <a:p>
            <a:pPr fontAlgn="b">
              <a:buFontTx/>
              <a:buNone/>
            </a:pPr>
            <a:r>
              <a:rPr lang="en-US" sz="2800" dirty="0" smtClean="0">
                <a:latin typeface="Arial" pitchFamily="34" charset="0"/>
              </a:rPr>
              <a:t>			NASCET 	2.3%/3m</a:t>
            </a:r>
          </a:p>
          <a:p>
            <a:pPr fontAlgn="b"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 fontAlgn="b">
              <a:buFontTx/>
              <a:buNone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AVERAGE	 ~4% stroke risk in 90 days after stroke</a:t>
            </a:r>
          </a:p>
          <a:p>
            <a:pPr fontAlgn="b">
              <a:buFontTx/>
              <a:buNone/>
            </a:pPr>
            <a:endParaRPr lang="en-US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Potential Conflicts of Interest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</a:rPr>
              <a:t>rincipal investigator for the POINT trial, sponsored by the NIH but with drug and placebo contributed by Sanofi-Aventis.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Arial" pitchFamily="34" charset="0"/>
              </a:rPr>
              <a:t>Principal investigator of the SOCRATES trial, testing </a:t>
            </a:r>
            <a:r>
              <a:rPr lang="en-US" dirty="0" err="1" smtClean="0">
                <a:latin typeface="Arial" pitchFamily="34" charset="0"/>
              </a:rPr>
              <a:t>ticagrelor</a:t>
            </a:r>
            <a:r>
              <a:rPr lang="en-US" dirty="0" smtClean="0">
                <a:latin typeface="Arial" pitchFamily="34" charset="0"/>
              </a:rPr>
              <a:t> vs. aspirin in stroke/TIA, sponsored by AstraZeneca.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Pathophysiology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Short-term risk of stroke:</a:t>
            </a:r>
          </a:p>
          <a:p>
            <a:pPr lvl="1"/>
            <a:r>
              <a:rPr lang="en-US" dirty="0" smtClean="0">
                <a:latin typeface="Arial" pitchFamily="34" charset="0"/>
              </a:rPr>
              <a:t>After TIA (12%) &gt; after stroke (4%)</a:t>
            </a:r>
          </a:p>
          <a:p>
            <a:r>
              <a:rPr lang="en-US" dirty="0" smtClean="0">
                <a:latin typeface="Arial" pitchFamily="34" charset="0"/>
              </a:rPr>
              <a:t>Possible explanation</a:t>
            </a:r>
          </a:p>
          <a:p>
            <a:pPr lvl="1"/>
            <a:r>
              <a:rPr lang="en-US" dirty="0" smtClean="0">
                <a:latin typeface="Arial" pitchFamily="34" charset="0"/>
              </a:rPr>
              <a:t>Tissue still at risk: unstable situation</a:t>
            </a:r>
          </a:p>
          <a:p>
            <a:pPr lvl="2"/>
            <a:r>
              <a:rPr lang="en-US" dirty="0" smtClean="0">
                <a:latin typeface="Arial" pitchFamily="34" charset="0"/>
              </a:rPr>
              <a:t>More </a:t>
            </a:r>
            <a:r>
              <a:rPr lang="en-US" dirty="0" err="1" smtClean="0">
                <a:latin typeface="Arial" pitchFamily="34" charset="0"/>
              </a:rPr>
              <a:t>thrombo</a:t>
            </a:r>
            <a:r>
              <a:rPr lang="en-US" dirty="0" smtClean="0">
                <a:latin typeface="Arial" pitchFamily="34" charset="0"/>
              </a:rPr>
              <a:t>-embolic events</a:t>
            </a:r>
          </a:p>
          <a:p>
            <a:pPr lvl="2"/>
            <a:r>
              <a:rPr lang="en-US" dirty="0" smtClean="0">
                <a:latin typeface="Arial" pitchFamily="34" charset="0"/>
              </a:rPr>
              <a:t>Events more apparent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486400" y="6248400"/>
            <a:ext cx="32960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Johnston, NEJM 2002; 347:1687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>Possible Explanation: Instability</a:t>
            </a:r>
          </a:p>
        </p:txBody>
      </p:sp>
      <p:pic>
        <p:nvPicPr>
          <p:cNvPr id="211971" name="PlaqueRuptur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89038"/>
            <a:ext cx="7086600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1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197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1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1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7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The Case for Urgency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Events can only be prevented if you act before they occur.</a:t>
            </a:r>
          </a:p>
          <a:p>
            <a:r>
              <a:rPr lang="en-US" dirty="0" smtClean="0">
                <a:latin typeface="Arial" pitchFamily="34" charset="0"/>
              </a:rPr>
              <a:t>Urgency in:</a:t>
            </a:r>
          </a:p>
          <a:p>
            <a:pPr lvl="1"/>
            <a:r>
              <a:rPr lang="en-US" dirty="0" smtClean="0">
                <a:latin typeface="Arial" pitchFamily="34" charset="0"/>
              </a:rPr>
              <a:t>Evaluation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Initiation of proven therapies</a:t>
            </a:r>
          </a:p>
          <a:p>
            <a:pPr lvl="1"/>
            <a:r>
              <a:rPr lang="en-US" dirty="0" smtClean="0">
                <a:latin typeface="Arial" pitchFamily="34" charset="0"/>
              </a:rPr>
              <a:t>Initiation of aggressive treatment</a:t>
            </a:r>
          </a:p>
          <a:p>
            <a:pPr lvl="1"/>
            <a:r>
              <a:rPr lang="en-US" dirty="0" smtClean="0">
                <a:latin typeface="Arial" pitchFamily="34" charset="0"/>
              </a:rPr>
              <a:t>Hospitalization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and proven management strategies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Guideline Recommendations: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Evaluation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Urgent evaluation:  usually emergency department.</a:t>
            </a:r>
          </a:p>
          <a:p>
            <a:r>
              <a:rPr lang="en-US" dirty="0" smtClean="0">
                <a:latin typeface="Arial" pitchFamily="34" charset="0"/>
              </a:rPr>
              <a:t>ECG.</a:t>
            </a:r>
          </a:p>
          <a:p>
            <a:r>
              <a:rPr lang="en-US" dirty="0" smtClean="0">
                <a:latin typeface="Arial" pitchFamily="34" charset="0"/>
              </a:rPr>
              <a:t>Routine labs.</a:t>
            </a:r>
          </a:p>
          <a:p>
            <a:r>
              <a:rPr lang="en-US" dirty="0" smtClean="0">
                <a:latin typeface="Arial" pitchFamily="34" charset="0"/>
              </a:rPr>
              <a:t>Head imaging (CT or MRI)</a:t>
            </a:r>
          </a:p>
          <a:p>
            <a:r>
              <a:rPr lang="en-US" dirty="0" smtClean="0">
                <a:latin typeface="Arial" pitchFamily="34" charset="0"/>
              </a:rPr>
              <a:t>Carotid imaging.</a:t>
            </a:r>
          </a:p>
          <a:p>
            <a:r>
              <a:rPr lang="en-US" dirty="0" smtClean="0">
                <a:latin typeface="Arial" pitchFamily="34" charset="0"/>
              </a:rPr>
              <a:t>Observation for high risk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162800" cy="1143000"/>
          </a:xfrm>
        </p:spPr>
        <p:txBody>
          <a:bodyPr lIns="92868" tIns="45243" rIns="92868" bIns="45243"/>
          <a:lstStyle/>
          <a:p>
            <a:pPr defTabSz="919163"/>
            <a:r>
              <a:rPr lang="en-US" altLang="en-US" dirty="0" smtClean="0">
                <a:latin typeface="Arial" pitchFamily="34" charset="0"/>
              </a:rPr>
              <a:t>Carotid Artery Atherosclerosis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4191000" cy="4114800"/>
          </a:xfrm>
        </p:spPr>
        <p:txBody>
          <a:bodyPr lIns="92868" tIns="45243" rIns="92868" bIns="45243"/>
          <a:lstStyle/>
          <a:p>
            <a:pPr marL="288925" indent="-288925" defTabSz="919163"/>
            <a:r>
              <a:rPr lang="en-US" altLang="en-US" dirty="0" smtClean="0">
                <a:latin typeface="Arial" pitchFamily="34" charset="0"/>
              </a:rPr>
              <a:t>Accounts for about 11% of TIAs.</a:t>
            </a:r>
          </a:p>
          <a:p>
            <a:pPr marL="288925" indent="-288925" defTabSz="919163"/>
            <a:r>
              <a:rPr lang="en-US" altLang="en-US" dirty="0" smtClean="0">
                <a:latin typeface="Arial" pitchFamily="34" charset="0"/>
              </a:rPr>
              <a:t>Short-term stroke risk appears to be greater</a:t>
            </a:r>
          </a:p>
          <a:p>
            <a:pPr marL="688975" lvl="1" indent="-228600" defTabSz="919163"/>
            <a:r>
              <a:rPr lang="en-US" altLang="en-US" dirty="0" smtClean="0">
                <a:latin typeface="Arial" pitchFamily="34" charset="0"/>
              </a:rPr>
              <a:t>20% at 90-days in one study</a:t>
            </a:r>
          </a:p>
          <a:p>
            <a:pPr marL="288925" indent="-288925" defTabSz="919163"/>
            <a:endParaRPr lang="en-US" altLang="en-US" dirty="0" smtClean="0">
              <a:latin typeface="Arial" pitchFamily="34" charset="0"/>
            </a:endParaRPr>
          </a:p>
        </p:txBody>
      </p:sp>
      <p:pic>
        <p:nvPicPr>
          <p:cNvPr id="29700" name="Picture 4" descr="explorer_carotid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/>
          <a:stretch>
            <a:fillRect/>
          </a:stretch>
        </p:blipFill>
        <p:spPr bwMode="auto">
          <a:xfrm>
            <a:off x="5334000" y="18288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TGantry"/>
          <p:cNvPicPr>
            <a:picLocks noChangeAspect="1" noChangeArrowheads="1"/>
          </p:cNvPicPr>
          <p:nvPr/>
        </p:nvPicPr>
        <p:blipFill>
          <a:blip r:embed="rId4">
            <a:lum bright="2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066800" y="3200400"/>
            <a:ext cx="5773738" cy="457200"/>
          </a:xfrm>
          <a:prstGeom prst="rightArrow">
            <a:avLst>
              <a:gd name="adj1" fmla="val 50000"/>
              <a:gd name="adj2" fmla="val 315712"/>
            </a:avLst>
          </a:prstGeom>
          <a:gradFill rotWithShape="1">
            <a:gsLst>
              <a:gs pos="0">
                <a:srgbClr val="FF3300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066800" y="3276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810000"/>
            <a:ext cx="1371600" cy="1654175"/>
            <a:chOff x="240" y="2400"/>
            <a:chExt cx="864" cy="1042"/>
          </a:xfrm>
        </p:grpSpPr>
        <p:sp>
          <p:nvSpPr>
            <p:cNvPr id="30761" name="Text Box 6"/>
            <p:cNvSpPr txBox="1">
              <a:spLocks noChangeArrowheads="1"/>
            </p:cNvSpPr>
            <p:nvPr/>
          </p:nvSpPr>
          <p:spPr bwMode="auto">
            <a:xfrm>
              <a:off x="240" y="2688"/>
              <a:ext cx="864" cy="7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bg1"/>
                  </a:solidFill>
                </a:rPr>
                <a:t>Patient Arrives in CT</a:t>
              </a:r>
            </a:p>
          </p:txBody>
        </p:sp>
        <p:cxnSp>
          <p:nvCxnSpPr>
            <p:cNvPr id="30762" name="AutoShape 7"/>
            <p:cNvCxnSpPr>
              <a:cxnSpLocks noChangeShapeType="1"/>
              <a:stCxn id="30761" idx="0"/>
              <a:endCxn id="30724" idx="1"/>
            </p:cNvCxnSpPr>
            <p:nvPr/>
          </p:nvCxnSpPr>
          <p:spPr bwMode="auto">
            <a:xfrm flipV="1">
              <a:off x="672" y="2400"/>
              <a:ext cx="0" cy="288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028700" y="3810000"/>
            <a:ext cx="1600200" cy="2371725"/>
            <a:chOff x="648" y="2400"/>
            <a:chExt cx="1008" cy="1494"/>
          </a:xfrm>
        </p:grpSpPr>
        <p:sp>
          <p:nvSpPr>
            <p:cNvPr id="30759" name="Text Box 9"/>
            <p:cNvSpPr txBox="1">
              <a:spLocks noChangeArrowheads="1"/>
            </p:cNvSpPr>
            <p:nvPr/>
          </p:nvSpPr>
          <p:spPr bwMode="auto">
            <a:xfrm>
              <a:off x="648" y="3600"/>
              <a:ext cx="1008" cy="2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bg1"/>
                  </a:solidFill>
                </a:rPr>
                <a:t>Positioned</a:t>
              </a:r>
            </a:p>
          </p:txBody>
        </p:sp>
        <p:cxnSp>
          <p:nvCxnSpPr>
            <p:cNvPr id="30760" name="AutoShape 10"/>
            <p:cNvCxnSpPr>
              <a:cxnSpLocks noChangeShapeType="1"/>
              <a:stCxn id="30759" idx="0"/>
              <a:endCxn id="30731" idx="1"/>
            </p:cNvCxnSpPr>
            <p:nvPr/>
          </p:nvCxnSpPr>
          <p:spPr bwMode="auto">
            <a:xfrm flipV="1">
              <a:off x="1152" y="2400"/>
              <a:ext cx="0" cy="120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914400" y="289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0</a:t>
            </a: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2362200" y="289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5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3581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10</a:t>
            </a:r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50292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15</a:t>
            </a: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>
            <a:off x="1828800" y="3276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6"/>
          <p:cNvSpPr>
            <a:spLocks noChangeShapeType="1"/>
          </p:cNvSpPr>
          <p:nvPr/>
        </p:nvSpPr>
        <p:spPr bwMode="auto">
          <a:xfrm>
            <a:off x="2514600" y="3276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981200" y="3810000"/>
            <a:ext cx="1371600" cy="1730375"/>
            <a:chOff x="1248" y="2400"/>
            <a:chExt cx="864" cy="1090"/>
          </a:xfrm>
        </p:grpSpPr>
        <p:sp>
          <p:nvSpPr>
            <p:cNvPr id="30757" name="Text Box 18"/>
            <p:cNvSpPr txBox="1">
              <a:spLocks noChangeArrowheads="1"/>
            </p:cNvSpPr>
            <p:nvPr/>
          </p:nvSpPr>
          <p:spPr bwMode="auto">
            <a:xfrm>
              <a:off x="1248" y="2736"/>
              <a:ext cx="864" cy="75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bg1"/>
                  </a:solidFill>
                </a:rPr>
                <a:t>Non-contrast CT Head</a:t>
              </a:r>
            </a:p>
          </p:txBody>
        </p:sp>
        <p:cxnSp>
          <p:nvCxnSpPr>
            <p:cNvPr id="30758" name="AutoShape 19"/>
            <p:cNvCxnSpPr>
              <a:cxnSpLocks noChangeShapeType="1"/>
              <a:stCxn id="30757" idx="0"/>
              <a:endCxn id="30732" idx="1"/>
            </p:cNvCxnSpPr>
            <p:nvPr/>
          </p:nvCxnSpPr>
          <p:spPr bwMode="auto">
            <a:xfrm flipH="1" flipV="1">
              <a:off x="1584" y="2400"/>
              <a:ext cx="96" cy="336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4" name="Line 20"/>
          <p:cNvSpPr>
            <a:spLocks noChangeShapeType="1"/>
          </p:cNvSpPr>
          <p:nvPr/>
        </p:nvSpPr>
        <p:spPr bwMode="auto">
          <a:xfrm>
            <a:off x="2971800" y="3276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21"/>
          <p:cNvSpPr>
            <a:spLocks noChangeShapeType="1"/>
          </p:cNvSpPr>
          <p:nvPr/>
        </p:nvSpPr>
        <p:spPr bwMode="auto">
          <a:xfrm>
            <a:off x="3276600" y="3276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276600" y="3810000"/>
            <a:ext cx="2971800" cy="2508250"/>
            <a:chOff x="2064" y="2400"/>
            <a:chExt cx="1872" cy="1580"/>
          </a:xfrm>
        </p:grpSpPr>
        <p:sp>
          <p:nvSpPr>
            <p:cNvPr id="30755" name="Text Box 23"/>
            <p:cNvSpPr txBox="1">
              <a:spLocks noChangeArrowheads="1"/>
            </p:cNvSpPr>
            <p:nvPr/>
          </p:nvSpPr>
          <p:spPr bwMode="auto">
            <a:xfrm>
              <a:off x="3072" y="2880"/>
              <a:ext cx="864" cy="1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bg1"/>
                  </a:solidFill>
                </a:rPr>
                <a:t>CTA brain to chest    </a:t>
              </a:r>
              <a:r>
                <a:rPr lang="en-US" sz="1800" b="0">
                  <a:solidFill>
                    <a:schemeClr val="bg1"/>
                  </a:solidFill>
                </a:rPr>
                <a:t>(70 cc contrast)</a:t>
              </a:r>
            </a:p>
          </p:txBody>
        </p:sp>
        <p:cxnSp>
          <p:nvCxnSpPr>
            <p:cNvPr id="30756" name="AutoShape 24"/>
            <p:cNvCxnSpPr>
              <a:cxnSpLocks noChangeShapeType="1"/>
              <a:stCxn id="30755" idx="0"/>
              <a:endCxn id="30735" idx="1"/>
            </p:cNvCxnSpPr>
            <p:nvPr/>
          </p:nvCxnSpPr>
          <p:spPr bwMode="auto">
            <a:xfrm flipH="1" flipV="1">
              <a:off x="2064" y="2400"/>
              <a:ext cx="1440" cy="48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737" name="Line 25"/>
          <p:cNvSpPr>
            <a:spLocks noChangeShapeType="1"/>
          </p:cNvSpPr>
          <p:nvPr/>
        </p:nvSpPr>
        <p:spPr bwMode="auto">
          <a:xfrm>
            <a:off x="5257800" y="3276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26"/>
          <p:cNvSpPr txBox="1">
            <a:spLocks noChangeArrowheads="1"/>
          </p:cNvSpPr>
          <p:nvPr/>
        </p:nvSpPr>
        <p:spPr bwMode="auto">
          <a:xfrm>
            <a:off x="914400" y="2895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b="0"/>
              <a:t>min</a:t>
            </a:r>
          </a:p>
        </p:txBody>
      </p:sp>
      <p:pic>
        <p:nvPicPr>
          <p:cNvPr id="319515" name="Picture 27" descr="CTP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04800"/>
            <a:ext cx="20177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57200"/>
            <a:ext cx="5680075" cy="5965825"/>
            <a:chOff x="2106" y="288"/>
            <a:chExt cx="4025" cy="3758"/>
          </a:xfrm>
        </p:grpSpPr>
        <p:grpSp>
          <p:nvGrpSpPr>
            <p:cNvPr id="30747" name="Group 29"/>
            <p:cNvGrpSpPr>
              <a:grpSpLocks/>
            </p:cNvGrpSpPr>
            <p:nvPr/>
          </p:nvGrpSpPr>
          <p:grpSpPr bwMode="auto">
            <a:xfrm>
              <a:off x="2106" y="2400"/>
              <a:ext cx="1296" cy="1646"/>
              <a:chOff x="1872" y="2400"/>
              <a:chExt cx="1152" cy="1646"/>
            </a:xfrm>
          </p:grpSpPr>
          <p:sp>
            <p:nvSpPr>
              <p:cNvPr id="30753" name="Text Box 30"/>
              <p:cNvSpPr txBox="1">
                <a:spLocks noChangeArrowheads="1"/>
              </p:cNvSpPr>
              <p:nvPr/>
            </p:nvSpPr>
            <p:spPr bwMode="auto">
              <a:xfrm>
                <a:off x="2160" y="2832"/>
                <a:ext cx="864" cy="121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0">
                    <a:solidFill>
                      <a:schemeClr val="bg1"/>
                    </a:solidFill>
                  </a:rPr>
                  <a:t>CT Perfusion (40 cc contrast)Twice</a:t>
                </a:r>
              </a:p>
            </p:txBody>
          </p:sp>
          <p:cxnSp>
            <p:nvCxnSpPr>
              <p:cNvPr id="30754" name="AutoShape 31"/>
              <p:cNvCxnSpPr>
                <a:cxnSpLocks noChangeShapeType="1"/>
                <a:stCxn id="30753" idx="0"/>
                <a:endCxn id="30734" idx="1"/>
              </p:cNvCxnSpPr>
              <p:nvPr/>
            </p:nvCxnSpPr>
            <p:spPr bwMode="auto">
              <a:xfrm flipH="1" flipV="1">
                <a:off x="1872" y="2400"/>
                <a:ext cx="720" cy="432"/>
              </a:xfrm>
              <a:prstGeom prst="straightConnector1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0748" name="Group 32"/>
            <p:cNvGrpSpPr>
              <a:grpSpLocks/>
            </p:cNvGrpSpPr>
            <p:nvPr/>
          </p:nvGrpSpPr>
          <p:grpSpPr bwMode="auto">
            <a:xfrm>
              <a:off x="5280" y="288"/>
              <a:ext cx="851" cy="1048"/>
              <a:chOff x="2269" y="680"/>
              <a:chExt cx="1725" cy="1808"/>
            </a:xfrm>
          </p:grpSpPr>
          <p:sp>
            <p:nvSpPr>
              <p:cNvPr id="30749" name="Freeform 33"/>
              <p:cNvSpPr>
                <a:spLocks/>
              </p:cNvSpPr>
              <p:nvPr/>
            </p:nvSpPr>
            <p:spPr bwMode="auto">
              <a:xfrm>
                <a:off x="2312" y="1053"/>
                <a:ext cx="1682" cy="484"/>
              </a:xfrm>
              <a:custGeom>
                <a:avLst/>
                <a:gdLst>
                  <a:gd name="T0" fmla="*/ 0 w 1682"/>
                  <a:gd name="T1" fmla="*/ 307 h 484"/>
                  <a:gd name="T2" fmla="*/ 72 w 1682"/>
                  <a:gd name="T3" fmla="*/ 123 h 484"/>
                  <a:gd name="T4" fmla="*/ 304 w 1682"/>
                  <a:gd name="T5" fmla="*/ 35 h 484"/>
                  <a:gd name="T6" fmla="*/ 416 w 1682"/>
                  <a:gd name="T7" fmla="*/ 11 h 484"/>
                  <a:gd name="T8" fmla="*/ 440 w 1682"/>
                  <a:gd name="T9" fmla="*/ 19 h 484"/>
                  <a:gd name="T10" fmla="*/ 464 w 1682"/>
                  <a:gd name="T11" fmla="*/ 3 h 484"/>
                  <a:gd name="T12" fmla="*/ 512 w 1682"/>
                  <a:gd name="T13" fmla="*/ 35 h 484"/>
                  <a:gd name="T14" fmla="*/ 608 w 1682"/>
                  <a:gd name="T15" fmla="*/ 91 h 484"/>
                  <a:gd name="T16" fmla="*/ 808 w 1682"/>
                  <a:gd name="T17" fmla="*/ 43 h 484"/>
                  <a:gd name="T18" fmla="*/ 856 w 1682"/>
                  <a:gd name="T19" fmla="*/ 27 h 484"/>
                  <a:gd name="T20" fmla="*/ 880 w 1682"/>
                  <a:gd name="T21" fmla="*/ 19 h 484"/>
                  <a:gd name="T22" fmla="*/ 960 w 1682"/>
                  <a:gd name="T23" fmla="*/ 131 h 484"/>
                  <a:gd name="T24" fmla="*/ 1032 w 1682"/>
                  <a:gd name="T25" fmla="*/ 99 h 484"/>
                  <a:gd name="T26" fmla="*/ 1056 w 1682"/>
                  <a:gd name="T27" fmla="*/ 115 h 484"/>
                  <a:gd name="T28" fmla="*/ 1104 w 1682"/>
                  <a:gd name="T29" fmla="*/ 107 h 484"/>
                  <a:gd name="T30" fmla="*/ 1152 w 1682"/>
                  <a:gd name="T31" fmla="*/ 139 h 484"/>
                  <a:gd name="T32" fmla="*/ 1216 w 1682"/>
                  <a:gd name="T33" fmla="*/ 123 h 484"/>
                  <a:gd name="T34" fmla="*/ 1264 w 1682"/>
                  <a:gd name="T35" fmla="*/ 107 h 484"/>
                  <a:gd name="T36" fmla="*/ 1320 w 1682"/>
                  <a:gd name="T37" fmla="*/ 115 h 484"/>
                  <a:gd name="T38" fmla="*/ 1368 w 1682"/>
                  <a:gd name="T39" fmla="*/ 195 h 484"/>
                  <a:gd name="T40" fmla="*/ 1376 w 1682"/>
                  <a:gd name="T41" fmla="*/ 227 h 484"/>
                  <a:gd name="T42" fmla="*/ 1336 w 1682"/>
                  <a:gd name="T43" fmla="*/ 339 h 484"/>
                  <a:gd name="T44" fmla="*/ 1320 w 1682"/>
                  <a:gd name="T45" fmla="*/ 363 h 484"/>
                  <a:gd name="T46" fmla="*/ 1304 w 1682"/>
                  <a:gd name="T47" fmla="*/ 411 h 484"/>
                  <a:gd name="T48" fmla="*/ 1312 w 1682"/>
                  <a:gd name="T49" fmla="*/ 435 h 484"/>
                  <a:gd name="T50" fmla="*/ 1536 w 1682"/>
                  <a:gd name="T51" fmla="*/ 451 h 484"/>
                  <a:gd name="T52" fmla="*/ 1656 w 1682"/>
                  <a:gd name="T53" fmla="*/ 467 h 484"/>
                  <a:gd name="T54" fmla="*/ 1680 w 1682"/>
                  <a:gd name="T55" fmla="*/ 467 h 4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82"/>
                  <a:gd name="T85" fmla="*/ 0 h 484"/>
                  <a:gd name="T86" fmla="*/ 1682 w 1682"/>
                  <a:gd name="T87" fmla="*/ 484 h 48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82" h="484">
                    <a:moveTo>
                      <a:pt x="0" y="307"/>
                    </a:moveTo>
                    <a:cubicBezTo>
                      <a:pt x="21" y="244"/>
                      <a:pt x="31" y="174"/>
                      <a:pt x="72" y="123"/>
                    </a:cubicBezTo>
                    <a:cubicBezTo>
                      <a:pt x="131" y="47"/>
                      <a:pt x="218" y="42"/>
                      <a:pt x="304" y="35"/>
                    </a:cubicBezTo>
                    <a:cubicBezTo>
                      <a:pt x="341" y="27"/>
                      <a:pt x="379" y="23"/>
                      <a:pt x="416" y="11"/>
                    </a:cubicBezTo>
                    <a:cubicBezTo>
                      <a:pt x="424" y="13"/>
                      <a:pt x="431" y="20"/>
                      <a:pt x="440" y="19"/>
                    </a:cubicBezTo>
                    <a:cubicBezTo>
                      <a:pt x="449" y="17"/>
                      <a:pt x="454" y="0"/>
                      <a:pt x="464" y="3"/>
                    </a:cubicBezTo>
                    <a:cubicBezTo>
                      <a:pt x="482" y="7"/>
                      <a:pt x="496" y="24"/>
                      <a:pt x="512" y="35"/>
                    </a:cubicBezTo>
                    <a:cubicBezTo>
                      <a:pt x="543" y="56"/>
                      <a:pt x="571" y="78"/>
                      <a:pt x="608" y="91"/>
                    </a:cubicBezTo>
                    <a:cubicBezTo>
                      <a:pt x="678" y="83"/>
                      <a:pt x="741" y="65"/>
                      <a:pt x="808" y="43"/>
                    </a:cubicBezTo>
                    <a:cubicBezTo>
                      <a:pt x="824" y="37"/>
                      <a:pt x="840" y="32"/>
                      <a:pt x="856" y="27"/>
                    </a:cubicBezTo>
                    <a:cubicBezTo>
                      <a:pt x="864" y="24"/>
                      <a:pt x="880" y="19"/>
                      <a:pt x="880" y="19"/>
                    </a:cubicBezTo>
                    <a:cubicBezTo>
                      <a:pt x="950" y="42"/>
                      <a:pt x="892" y="108"/>
                      <a:pt x="960" y="131"/>
                    </a:cubicBezTo>
                    <a:cubicBezTo>
                      <a:pt x="986" y="122"/>
                      <a:pt x="1005" y="107"/>
                      <a:pt x="1032" y="99"/>
                    </a:cubicBezTo>
                    <a:cubicBezTo>
                      <a:pt x="1040" y="104"/>
                      <a:pt x="1046" y="115"/>
                      <a:pt x="1056" y="115"/>
                    </a:cubicBezTo>
                    <a:cubicBezTo>
                      <a:pt x="1109" y="115"/>
                      <a:pt x="1051" y="77"/>
                      <a:pt x="1104" y="107"/>
                    </a:cubicBezTo>
                    <a:cubicBezTo>
                      <a:pt x="1120" y="116"/>
                      <a:pt x="1152" y="139"/>
                      <a:pt x="1152" y="139"/>
                    </a:cubicBezTo>
                    <a:cubicBezTo>
                      <a:pt x="1173" y="133"/>
                      <a:pt x="1194" y="129"/>
                      <a:pt x="1216" y="123"/>
                    </a:cubicBezTo>
                    <a:cubicBezTo>
                      <a:pt x="1232" y="118"/>
                      <a:pt x="1264" y="107"/>
                      <a:pt x="1264" y="107"/>
                    </a:cubicBezTo>
                    <a:cubicBezTo>
                      <a:pt x="1282" y="109"/>
                      <a:pt x="1302" y="107"/>
                      <a:pt x="1320" y="115"/>
                    </a:cubicBezTo>
                    <a:cubicBezTo>
                      <a:pt x="1329" y="119"/>
                      <a:pt x="1359" y="181"/>
                      <a:pt x="1368" y="195"/>
                    </a:cubicBezTo>
                    <a:cubicBezTo>
                      <a:pt x="1370" y="205"/>
                      <a:pt x="1377" y="216"/>
                      <a:pt x="1376" y="227"/>
                    </a:cubicBezTo>
                    <a:cubicBezTo>
                      <a:pt x="1374" y="243"/>
                      <a:pt x="1346" y="323"/>
                      <a:pt x="1336" y="339"/>
                    </a:cubicBezTo>
                    <a:cubicBezTo>
                      <a:pt x="1330" y="347"/>
                      <a:pt x="1323" y="354"/>
                      <a:pt x="1320" y="363"/>
                    </a:cubicBezTo>
                    <a:cubicBezTo>
                      <a:pt x="1313" y="378"/>
                      <a:pt x="1304" y="411"/>
                      <a:pt x="1304" y="411"/>
                    </a:cubicBezTo>
                    <a:cubicBezTo>
                      <a:pt x="1306" y="419"/>
                      <a:pt x="1304" y="432"/>
                      <a:pt x="1312" y="435"/>
                    </a:cubicBezTo>
                    <a:cubicBezTo>
                      <a:pt x="1382" y="460"/>
                      <a:pt x="1461" y="446"/>
                      <a:pt x="1536" y="451"/>
                    </a:cubicBezTo>
                    <a:cubicBezTo>
                      <a:pt x="1575" y="456"/>
                      <a:pt x="1616" y="459"/>
                      <a:pt x="1656" y="467"/>
                    </a:cubicBezTo>
                    <a:cubicBezTo>
                      <a:pt x="1682" y="471"/>
                      <a:pt x="1680" y="484"/>
                      <a:pt x="1680" y="467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Freeform 34"/>
              <p:cNvSpPr>
                <a:spLocks/>
              </p:cNvSpPr>
              <p:nvPr/>
            </p:nvSpPr>
            <p:spPr bwMode="auto">
              <a:xfrm>
                <a:off x="2269" y="1240"/>
                <a:ext cx="1683" cy="936"/>
              </a:xfrm>
              <a:custGeom>
                <a:avLst/>
                <a:gdLst>
                  <a:gd name="T0" fmla="*/ 91 w 1683"/>
                  <a:gd name="T1" fmla="*/ 0 h 936"/>
                  <a:gd name="T2" fmla="*/ 19 w 1683"/>
                  <a:gd name="T3" fmla="*/ 160 h 936"/>
                  <a:gd name="T4" fmla="*/ 11 w 1683"/>
                  <a:gd name="T5" fmla="*/ 240 h 936"/>
                  <a:gd name="T6" fmla="*/ 3 w 1683"/>
                  <a:gd name="T7" fmla="*/ 352 h 936"/>
                  <a:gd name="T8" fmla="*/ 67 w 1683"/>
                  <a:gd name="T9" fmla="*/ 616 h 936"/>
                  <a:gd name="T10" fmla="*/ 99 w 1683"/>
                  <a:gd name="T11" fmla="*/ 752 h 936"/>
                  <a:gd name="T12" fmla="*/ 115 w 1683"/>
                  <a:gd name="T13" fmla="*/ 776 h 936"/>
                  <a:gd name="T14" fmla="*/ 131 w 1683"/>
                  <a:gd name="T15" fmla="*/ 824 h 936"/>
                  <a:gd name="T16" fmla="*/ 211 w 1683"/>
                  <a:gd name="T17" fmla="*/ 872 h 936"/>
                  <a:gd name="T18" fmla="*/ 355 w 1683"/>
                  <a:gd name="T19" fmla="*/ 912 h 936"/>
                  <a:gd name="T20" fmla="*/ 579 w 1683"/>
                  <a:gd name="T21" fmla="*/ 936 h 936"/>
                  <a:gd name="T22" fmla="*/ 683 w 1683"/>
                  <a:gd name="T23" fmla="*/ 920 h 936"/>
                  <a:gd name="T24" fmla="*/ 811 w 1683"/>
                  <a:gd name="T25" fmla="*/ 864 h 936"/>
                  <a:gd name="T26" fmla="*/ 987 w 1683"/>
                  <a:gd name="T27" fmla="*/ 808 h 936"/>
                  <a:gd name="T28" fmla="*/ 1067 w 1683"/>
                  <a:gd name="T29" fmla="*/ 736 h 936"/>
                  <a:gd name="T30" fmla="*/ 1339 w 1683"/>
                  <a:gd name="T31" fmla="*/ 680 h 936"/>
                  <a:gd name="T32" fmla="*/ 1379 w 1683"/>
                  <a:gd name="T33" fmla="*/ 672 h 936"/>
                  <a:gd name="T34" fmla="*/ 1459 w 1683"/>
                  <a:gd name="T35" fmla="*/ 664 h 936"/>
                  <a:gd name="T36" fmla="*/ 1507 w 1683"/>
                  <a:gd name="T37" fmla="*/ 648 h 936"/>
                  <a:gd name="T38" fmla="*/ 1683 w 1683"/>
                  <a:gd name="T39" fmla="*/ 704 h 9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683"/>
                  <a:gd name="T61" fmla="*/ 0 h 936"/>
                  <a:gd name="T62" fmla="*/ 1683 w 1683"/>
                  <a:gd name="T63" fmla="*/ 936 h 9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683" h="936">
                    <a:moveTo>
                      <a:pt x="91" y="0"/>
                    </a:moveTo>
                    <a:cubicBezTo>
                      <a:pt x="75" y="55"/>
                      <a:pt x="53" y="113"/>
                      <a:pt x="19" y="160"/>
                    </a:cubicBezTo>
                    <a:cubicBezTo>
                      <a:pt x="10" y="192"/>
                      <a:pt x="0" y="208"/>
                      <a:pt x="11" y="240"/>
                    </a:cubicBezTo>
                    <a:cubicBezTo>
                      <a:pt x="3" y="282"/>
                      <a:pt x="12" y="312"/>
                      <a:pt x="3" y="352"/>
                    </a:cubicBezTo>
                    <a:cubicBezTo>
                      <a:pt x="9" y="456"/>
                      <a:pt x="10" y="531"/>
                      <a:pt x="67" y="616"/>
                    </a:cubicBezTo>
                    <a:cubicBezTo>
                      <a:pt x="75" y="656"/>
                      <a:pt x="75" y="716"/>
                      <a:pt x="99" y="752"/>
                    </a:cubicBezTo>
                    <a:cubicBezTo>
                      <a:pt x="104" y="760"/>
                      <a:pt x="111" y="767"/>
                      <a:pt x="115" y="776"/>
                    </a:cubicBezTo>
                    <a:cubicBezTo>
                      <a:pt x="121" y="791"/>
                      <a:pt x="116" y="814"/>
                      <a:pt x="131" y="824"/>
                    </a:cubicBezTo>
                    <a:cubicBezTo>
                      <a:pt x="149" y="836"/>
                      <a:pt x="186" y="863"/>
                      <a:pt x="211" y="872"/>
                    </a:cubicBezTo>
                    <a:cubicBezTo>
                      <a:pt x="258" y="887"/>
                      <a:pt x="307" y="896"/>
                      <a:pt x="355" y="912"/>
                    </a:cubicBezTo>
                    <a:cubicBezTo>
                      <a:pt x="434" y="900"/>
                      <a:pt x="502" y="916"/>
                      <a:pt x="579" y="936"/>
                    </a:cubicBezTo>
                    <a:cubicBezTo>
                      <a:pt x="621" y="931"/>
                      <a:pt x="647" y="935"/>
                      <a:pt x="683" y="920"/>
                    </a:cubicBezTo>
                    <a:cubicBezTo>
                      <a:pt x="726" y="901"/>
                      <a:pt x="762" y="872"/>
                      <a:pt x="811" y="864"/>
                    </a:cubicBezTo>
                    <a:cubicBezTo>
                      <a:pt x="871" y="853"/>
                      <a:pt x="935" y="842"/>
                      <a:pt x="987" y="808"/>
                    </a:cubicBezTo>
                    <a:cubicBezTo>
                      <a:pt x="1008" y="776"/>
                      <a:pt x="1035" y="753"/>
                      <a:pt x="1067" y="736"/>
                    </a:cubicBezTo>
                    <a:cubicBezTo>
                      <a:pt x="1188" y="668"/>
                      <a:pt x="1155" y="688"/>
                      <a:pt x="1339" y="680"/>
                    </a:cubicBezTo>
                    <a:cubicBezTo>
                      <a:pt x="1352" y="677"/>
                      <a:pt x="1365" y="673"/>
                      <a:pt x="1379" y="672"/>
                    </a:cubicBezTo>
                    <a:cubicBezTo>
                      <a:pt x="1405" y="668"/>
                      <a:pt x="1432" y="668"/>
                      <a:pt x="1459" y="664"/>
                    </a:cubicBezTo>
                    <a:cubicBezTo>
                      <a:pt x="1475" y="660"/>
                      <a:pt x="1507" y="648"/>
                      <a:pt x="1507" y="648"/>
                    </a:cubicBezTo>
                    <a:cubicBezTo>
                      <a:pt x="1545" y="660"/>
                      <a:pt x="1644" y="704"/>
                      <a:pt x="1683" y="704"/>
                    </a:cubicBezTo>
                  </a:path>
                </a:pathLst>
              </a:cu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Line 35"/>
              <p:cNvSpPr>
                <a:spLocks noChangeShapeType="1"/>
              </p:cNvSpPr>
              <p:nvPr/>
            </p:nvSpPr>
            <p:spPr bwMode="auto">
              <a:xfrm>
                <a:off x="2760" y="688"/>
                <a:ext cx="0" cy="180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Line 36"/>
              <p:cNvSpPr>
                <a:spLocks noChangeShapeType="1"/>
              </p:cNvSpPr>
              <p:nvPr/>
            </p:nvSpPr>
            <p:spPr bwMode="auto">
              <a:xfrm>
                <a:off x="2528" y="680"/>
                <a:ext cx="0" cy="180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9525" name="Rectangle 37" descr="Dark vertical"/>
          <p:cNvSpPr>
            <a:spLocks noChangeArrowheads="1"/>
          </p:cNvSpPr>
          <p:nvPr/>
        </p:nvSpPr>
        <p:spPr bwMode="auto">
          <a:xfrm>
            <a:off x="6950075" y="2057400"/>
            <a:ext cx="549275" cy="1828800"/>
          </a:xfrm>
          <a:prstGeom prst="rect">
            <a:avLst/>
          </a:prstGeom>
          <a:pattFill prst="dkVert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9526" name="Rectangle 38" descr="Dark vertical"/>
          <p:cNvSpPr>
            <a:spLocks noChangeArrowheads="1"/>
          </p:cNvSpPr>
          <p:nvPr/>
        </p:nvSpPr>
        <p:spPr bwMode="auto">
          <a:xfrm>
            <a:off x="6950075" y="2057400"/>
            <a:ext cx="2193925" cy="1828800"/>
          </a:xfrm>
          <a:prstGeom prst="rect">
            <a:avLst/>
          </a:prstGeom>
          <a:pattFill prst="dkVert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842125" y="2443163"/>
            <a:ext cx="1673225" cy="1189037"/>
            <a:chOff x="2017" y="2525"/>
            <a:chExt cx="1725" cy="1123"/>
          </a:xfrm>
        </p:grpSpPr>
        <p:sp>
          <p:nvSpPr>
            <p:cNvPr id="30745" name="Freeform 40"/>
            <p:cNvSpPr>
              <a:spLocks/>
            </p:cNvSpPr>
            <p:nvPr/>
          </p:nvSpPr>
          <p:spPr bwMode="auto">
            <a:xfrm>
              <a:off x="2060" y="2525"/>
              <a:ext cx="1682" cy="484"/>
            </a:xfrm>
            <a:custGeom>
              <a:avLst/>
              <a:gdLst>
                <a:gd name="T0" fmla="*/ 0 w 1682"/>
                <a:gd name="T1" fmla="*/ 307 h 484"/>
                <a:gd name="T2" fmla="*/ 72 w 1682"/>
                <a:gd name="T3" fmla="*/ 123 h 484"/>
                <a:gd name="T4" fmla="*/ 304 w 1682"/>
                <a:gd name="T5" fmla="*/ 35 h 484"/>
                <a:gd name="T6" fmla="*/ 416 w 1682"/>
                <a:gd name="T7" fmla="*/ 11 h 484"/>
                <a:gd name="T8" fmla="*/ 440 w 1682"/>
                <a:gd name="T9" fmla="*/ 19 h 484"/>
                <a:gd name="T10" fmla="*/ 464 w 1682"/>
                <a:gd name="T11" fmla="*/ 3 h 484"/>
                <a:gd name="T12" fmla="*/ 512 w 1682"/>
                <a:gd name="T13" fmla="*/ 35 h 484"/>
                <a:gd name="T14" fmla="*/ 608 w 1682"/>
                <a:gd name="T15" fmla="*/ 91 h 484"/>
                <a:gd name="T16" fmla="*/ 808 w 1682"/>
                <a:gd name="T17" fmla="*/ 43 h 484"/>
                <a:gd name="T18" fmla="*/ 856 w 1682"/>
                <a:gd name="T19" fmla="*/ 27 h 484"/>
                <a:gd name="T20" fmla="*/ 880 w 1682"/>
                <a:gd name="T21" fmla="*/ 19 h 484"/>
                <a:gd name="T22" fmla="*/ 960 w 1682"/>
                <a:gd name="T23" fmla="*/ 131 h 484"/>
                <a:gd name="T24" fmla="*/ 1032 w 1682"/>
                <a:gd name="T25" fmla="*/ 99 h 484"/>
                <a:gd name="T26" fmla="*/ 1056 w 1682"/>
                <a:gd name="T27" fmla="*/ 115 h 484"/>
                <a:gd name="T28" fmla="*/ 1104 w 1682"/>
                <a:gd name="T29" fmla="*/ 107 h 484"/>
                <a:gd name="T30" fmla="*/ 1152 w 1682"/>
                <a:gd name="T31" fmla="*/ 139 h 484"/>
                <a:gd name="T32" fmla="*/ 1216 w 1682"/>
                <a:gd name="T33" fmla="*/ 123 h 484"/>
                <a:gd name="T34" fmla="*/ 1264 w 1682"/>
                <a:gd name="T35" fmla="*/ 107 h 484"/>
                <a:gd name="T36" fmla="*/ 1320 w 1682"/>
                <a:gd name="T37" fmla="*/ 115 h 484"/>
                <a:gd name="T38" fmla="*/ 1368 w 1682"/>
                <a:gd name="T39" fmla="*/ 195 h 484"/>
                <a:gd name="T40" fmla="*/ 1376 w 1682"/>
                <a:gd name="T41" fmla="*/ 227 h 484"/>
                <a:gd name="T42" fmla="*/ 1336 w 1682"/>
                <a:gd name="T43" fmla="*/ 339 h 484"/>
                <a:gd name="T44" fmla="*/ 1320 w 1682"/>
                <a:gd name="T45" fmla="*/ 363 h 484"/>
                <a:gd name="T46" fmla="*/ 1304 w 1682"/>
                <a:gd name="T47" fmla="*/ 411 h 484"/>
                <a:gd name="T48" fmla="*/ 1312 w 1682"/>
                <a:gd name="T49" fmla="*/ 435 h 484"/>
                <a:gd name="T50" fmla="*/ 1536 w 1682"/>
                <a:gd name="T51" fmla="*/ 451 h 484"/>
                <a:gd name="T52" fmla="*/ 1656 w 1682"/>
                <a:gd name="T53" fmla="*/ 467 h 484"/>
                <a:gd name="T54" fmla="*/ 1680 w 1682"/>
                <a:gd name="T55" fmla="*/ 467 h 4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2"/>
                <a:gd name="T85" fmla="*/ 0 h 484"/>
                <a:gd name="T86" fmla="*/ 1682 w 1682"/>
                <a:gd name="T87" fmla="*/ 484 h 4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2" h="484">
                  <a:moveTo>
                    <a:pt x="0" y="307"/>
                  </a:moveTo>
                  <a:cubicBezTo>
                    <a:pt x="21" y="244"/>
                    <a:pt x="31" y="174"/>
                    <a:pt x="72" y="123"/>
                  </a:cubicBezTo>
                  <a:cubicBezTo>
                    <a:pt x="131" y="47"/>
                    <a:pt x="218" y="42"/>
                    <a:pt x="304" y="35"/>
                  </a:cubicBezTo>
                  <a:cubicBezTo>
                    <a:pt x="341" y="27"/>
                    <a:pt x="379" y="23"/>
                    <a:pt x="416" y="11"/>
                  </a:cubicBezTo>
                  <a:cubicBezTo>
                    <a:pt x="424" y="13"/>
                    <a:pt x="431" y="20"/>
                    <a:pt x="440" y="19"/>
                  </a:cubicBezTo>
                  <a:cubicBezTo>
                    <a:pt x="449" y="17"/>
                    <a:pt x="454" y="0"/>
                    <a:pt x="464" y="3"/>
                  </a:cubicBezTo>
                  <a:cubicBezTo>
                    <a:pt x="482" y="7"/>
                    <a:pt x="496" y="24"/>
                    <a:pt x="512" y="35"/>
                  </a:cubicBezTo>
                  <a:cubicBezTo>
                    <a:pt x="543" y="56"/>
                    <a:pt x="571" y="78"/>
                    <a:pt x="608" y="91"/>
                  </a:cubicBezTo>
                  <a:cubicBezTo>
                    <a:pt x="678" y="83"/>
                    <a:pt x="741" y="65"/>
                    <a:pt x="808" y="43"/>
                  </a:cubicBezTo>
                  <a:cubicBezTo>
                    <a:pt x="824" y="37"/>
                    <a:pt x="840" y="32"/>
                    <a:pt x="856" y="27"/>
                  </a:cubicBezTo>
                  <a:cubicBezTo>
                    <a:pt x="864" y="24"/>
                    <a:pt x="880" y="19"/>
                    <a:pt x="880" y="19"/>
                  </a:cubicBezTo>
                  <a:cubicBezTo>
                    <a:pt x="950" y="42"/>
                    <a:pt x="892" y="108"/>
                    <a:pt x="960" y="131"/>
                  </a:cubicBezTo>
                  <a:cubicBezTo>
                    <a:pt x="986" y="122"/>
                    <a:pt x="1005" y="107"/>
                    <a:pt x="1032" y="99"/>
                  </a:cubicBezTo>
                  <a:cubicBezTo>
                    <a:pt x="1040" y="104"/>
                    <a:pt x="1046" y="115"/>
                    <a:pt x="1056" y="115"/>
                  </a:cubicBezTo>
                  <a:cubicBezTo>
                    <a:pt x="1109" y="115"/>
                    <a:pt x="1051" y="77"/>
                    <a:pt x="1104" y="107"/>
                  </a:cubicBezTo>
                  <a:cubicBezTo>
                    <a:pt x="1120" y="116"/>
                    <a:pt x="1152" y="139"/>
                    <a:pt x="1152" y="139"/>
                  </a:cubicBezTo>
                  <a:cubicBezTo>
                    <a:pt x="1173" y="133"/>
                    <a:pt x="1194" y="129"/>
                    <a:pt x="1216" y="123"/>
                  </a:cubicBezTo>
                  <a:cubicBezTo>
                    <a:pt x="1232" y="118"/>
                    <a:pt x="1264" y="107"/>
                    <a:pt x="1264" y="107"/>
                  </a:cubicBezTo>
                  <a:cubicBezTo>
                    <a:pt x="1282" y="109"/>
                    <a:pt x="1302" y="107"/>
                    <a:pt x="1320" y="115"/>
                  </a:cubicBezTo>
                  <a:cubicBezTo>
                    <a:pt x="1329" y="119"/>
                    <a:pt x="1359" y="181"/>
                    <a:pt x="1368" y="195"/>
                  </a:cubicBezTo>
                  <a:cubicBezTo>
                    <a:pt x="1370" y="205"/>
                    <a:pt x="1377" y="216"/>
                    <a:pt x="1376" y="227"/>
                  </a:cubicBezTo>
                  <a:cubicBezTo>
                    <a:pt x="1374" y="243"/>
                    <a:pt x="1346" y="323"/>
                    <a:pt x="1336" y="339"/>
                  </a:cubicBezTo>
                  <a:cubicBezTo>
                    <a:pt x="1330" y="347"/>
                    <a:pt x="1323" y="354"/>
                    <a:pt x="1320" y="363"/>
                  </a:cubicBezTo>
                  <a:cubicBezTo>
                    <a:pt x="1313" y="378"/>
                    <a:pt x="1304" y="411"/>
                    <a:pt x="1304" y="411"/>
                  </a:cubicBezTo>
                  <a:cubicBezTo>
                    <a:pt x="1306" y="419"/>
                    <a:pt x="1304" y="432"/>
                    <a:pt x="1312" y="435"/>
                  </a:cubicBezTo>
                  <a:cubicBezTo>
                    <a:pt x="1382" y="460"/>
                    <a:pt x="1461" y="446"/>
                    <a:pt x="1536" y="451"/>
                  </a:cubicBezTo>
                  <a:cubicBezTo>
                    <a:pt x="1575" y="456"/>
                    <a:pt x="1616" y="459"/>
                    <a:pt x="1656" y="467"/>
                  </a:cubicBezTo>
                  <a:cubicBezTo>
                    <a:pt x="1682" y="471"/>
                    <a:pt x="1680" y="484"/>
                    <a:pt x="1680" y="467"/>
                  </a:cubicBezTo>
                </a:path>
              </a:pathLst>
            </a:custGeom>
            <a:noFill/>
            <a:ln w="5715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Freeform 41"/>
            <p:cNvSpPr>
              <a:spLocks/>
            </p:cNvSpPr>
            <p:nvPr/>
          </p:nvSpPr>
          <p:spPr bwMode="auto">
            <a:xfrm>
              <a:off x="2017" y="2712"/>
              <a:ext cx="1683" cy="936"/>
            </a:xfrm>
            <a:custGeom>
              <a:avLst/>
              <a:gdLst>
                <a:gd name="T0" fmla="*/ 91 w 1683"/>
                <a:gd name="T1" fmla="*/ 0 h 936"/>
                <a:gd name="T2" fmla="*/ 19 w 1683"/>
                <a:gd name="T3" fmla="*/ 160 h 936"/>
                <a:gd name="T4" fmla="*/ 11 w 1683"/>
                <a:gd name="T5" fmla="*/ 240 h 936"/>
                <a:gd name="T6" fmla="*/ 3 w 1683"/>
                <a:gd name="T7" fmla="*/ 352 h 936"/>
                <a:gd name="T8" fmla="*/ 67 w 1683"/>
                <a:gd name="T9" fmla="*/ 616 h 936"/>
                <a:gd name="T10" fmla="*/ 99 w 1683"/>
                <a:gd name="T11" fmla="*/ 752 h 936"/>
                <a:gd name="T12" fmla="*/ 115 w 1683"/>
                <a:gd name="T13" fmla="*/ 776 h 936"/>
                <a:gd name="T14" fmla="*/ 131 w 1683"/>
                <a:gd name="T15" fmla="*/ 824 h 936"/>
                <a:gd name="T16" fmla="*/ 211 w 1683"/>
                <a:gd name="T17" fmla="*/ 872 h 936"/>
                <a:gd name="T18" fmla="*/ 355 w 1683"/>
                <a:gd name="T19" fmla="*/ 912 h 936"/>
                <a:gd name="T20" fmla="*/ 579 w 1683"/>
                <a:gd name="T21" fmla="*/ 936 h 936"/>
                <a:gd name="T22" fmla="*/ 683 w 1683"/>
                <a:gd name="T23" fmla="*/ 920 h 936"/>
                <a:gd name="T24" fmla="*/ 811 w 1683"/>
                <a:gd name="T25" fmla="*/ 864 h 936"/>
                <a:gd name="T26" fmla="*/ 987 w 1683"/>
                <a:gd name="T27" fmla="*/ 808 h 936"/>
                <a:gd name="T28" fmla="*/ 1067 w 1683"/>
                <a:gd name="T29" fmla="*/ 736 h 936"/>
                <a:gd name="T30" fmla="*/ 1339 w 1683"/>
                <a:gd name="T31" fmla="*/ 680 h 936"/>
                <a:gd name="T32" fmla="*/ 1379 w 1683"/>
                <a:gd name="T33" fmla="*/ 672 h 936"/>
                <a:gd name="T34" fmla="*/ 1459 w 1683"/>
                <a:gd name="T35" fmla="*/ 664 h 936"/>
                <a:gd name="T36" fmla="*/ 1507 w 1683"/>
                <a:gd name="T37" fmla="*/ 648 h 936"/>
                <a:gd name="T38" fmla="*/ 1683 w 1683"/>
                <a:gd name="T39" fmla="*/ 704 h 9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83"/>
                <a:gd name="T61" fmla="*/ 0 h 936"/>
                <a:gd name="T62" fmla="*/ 1683 w 1683"/>
                <a:gd name="T63" fmla="*/ 936 h 9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83" h="936">
                  <a:moveTo>
                    <a:pt x="91" y="0"/>
                  </a:moveTo>
                  <a:cubicBezTo>
                    <a:pt x="75" y="55"/>
                    <a:pt x="53" y="113"/>
                    <a:pt x="19" y="160"/>
                  </a:cubicBezTo>
                  <a:cubicBezTo>
                    <a:pt x="10" y="192"/>
                    <a:pt x="0" y="208"/>
                    <a:pt x="11" y="240"/>
                  </a:cubicBezTo>
                  <a:cubicBezTo>
                    <a:pt x="3" y="282"/>
                    <a:pt x="12" y="312"/>
                    <a:pt x="3" y="352"/>
                  </a:cubicBezTo>
                  <a:cubicBezTo>
                    <a:pt x="9" y="456"/>
                    <a:pt x="10" y="531"/>
                    <a:pt x="67" y="616"/>
                  </a:cubicBezTo>
                  <a:cubicBezTo>
                    <a:pt x="75" y="656"/>
                    <a:pt x="75" y="716"/>
                    <a:pt x="99" y="752"/>
                  </a:cubicBezTo>
                  <a:cubicBezTo>
                    <a:pt x="104" y="760"/>
                    <a:pt x="111" y="767"/>
                    <a:pt x="115" y="776"/>
                  </a:cubicBezTo>
                  <a:cubicBezTo>
                    <a:pt x="121" y="791"/>
                    <a:pt x="116" y="814"/>
                    <a:pt x="131" y="824"/>
                  </a:cubicBezTo>
                  <a:cubicBezTo>
                    <a:pt x="149" y="836"/>
                    <a:pt x="186" y="863"/>
                    <a:pt x="211" y="872"/>
                  </a:cubicBezTo>
                  <a:cubicBezTo>
                    <a:pt x="258" y="887"/>
                    <a:pt x="307" y="896"/>
                    <a:pt x="355" y="912"/>
                  </a:cubicBezTo>
                  <a:cubicBezTo>
                    <a:pt x="434" y="900"/>
                    <a:pt x="502" y="916"/>
                    <a:pt x="579" y="936"/>
                  </a:cubicBezTo>
                  <a:cubicBezTo>
                    <a:pt x="621" y="931"/>
                    <a:pt x="647" y="935"/>
                    <a:pt x="683" y="920"/>
                  </a:cubicBezTo>
                  <a:cubicBezTo>
                    <a:pt x="726" y="901"/>
                    <a:pt x="762" y="872"/>
                    <a:pt x="811" y="864"/>
                  </a:cubicBezTo>
                  <a:cubicBezTo>
                    <a:pt x="871" y="853"/>
                    <a:pt x="935" y="842"/>
                    <a:pt x="987" y="808"/>
                  </a:cubicBezTo>
                  <a:cubicBezTo>
                    <a:pt x="1008" y="776"/>
                    <a:pt x="1035" y="753"/>
                    <a:pt x="1067" y="736"/>
                  </a:cubicBezTo>
                  <a:cubicBezTo>
                    <a:pt x="1188" y="668"/>
                    <a:pt x="1155" y="688"/>
                    <a:pt x="1339" y="680"/>
                  </a:cubicBezTo>
                  <a:cubicBezTo>
                    <a:pt x="1352" y="677"/>
                    <a:pt x="1365" y="673"/>
                    <a:pt x="1379" y="672"/>
                  </a:cubicBezTo>
                  <a:cubicBezTo>
                    <a:pt x="1405" y="668"/>
                    <a:pt x="1432" y="668"/>
                    <a:pt x="1459" y="664"/>
                  </a:cubicBezTo>
                  <a:cubicBezTo>
                    <a:pt x="1475" y="660"/>
                    <a:pt x="1507" y="648"/>
                    <a:pt x="1507" y="648"/>
                  </a:cubicBezTo>
                  <a:cubicBezTo>
                    <a:pt x="1545" y="660"/>
                    <a:pt x="1644" y="704"/>
                    <a:pt x="1683" y="704"/>
                  </a:cubicBezTo>
                </a:path>
              </a:pathLst>
            </a:custGeom>
            <a:noFill/>
            <a:ln w="57150">
              <a:solidFill>
                <a:srgbClr val="66FF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9530" name="ctou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038600"/>
            <a:ext cx="27622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19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9530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9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319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530"/>
                  </p:tgtEl>
                </p:cond>
              </p:nextCondLst>
            </p:seq>
          </p:childTnLst>
        </p:cTn>
      </p:par>
    </p:tnLst>
    <p:bldLst>
      <p:bldP spid="319525" grpId="0" animBg="1"/>
      <p:bldP spid="3195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lIns="92868" tIns="45243" rIns="92868" bIns="45243"/>
          <a:lstStyle/>
          <a:p>
            <a:pPr defTabSz="919163"/>
            <a:r>
              <a:rPr lang="en-US" altLang="en-US" dirty="0" smtClean="0">
                <a:latin typeface="Arial" pitchFamily="34" charset="0"/>
              </a:rPr>
              <a:t>Importance of Timing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572000"/>
          </a:xfrm>
        </p:spPr>
        <p:txBody>
          <a:bodyPr lIns="92868" tIns="45243" rIns="92868" bIns="45243"/>
          <a:lstStyle/>
          <a:p>
            <a:pPr marL="288925" indent="-288925" defTabSz="919163">
              <a:lnSpc>
                <a:spcPct val="90000"/>
              </a:lnSpc>
            </a:pPr>
            <a:r>
              <a:rPr lang="en-US" altLang="en-US" sz="3000" dirty="0" smtClean="0">
                <a:latin typeface="Arial" pitchFamily="34" charset="0"/>
              </a:rPr>
              <a:t>Absolute risk reduction at 5 y for stroke or operative death:	</a:t>
            </a:r>
          </a:p>
          <a:p>
            <a:pPr marL="688975" lvl="1" indent="-228600" defTabSz="919163">
              <a:lnSpc>
                <a:spcPct val="90000"/>
              </a:lnSpc>
            </a:pPr>
            <a:r>
              <a:rPr lang="en-US" altLang="en-US" sz="2400" dirty="0" smtClean="0">
                <a:latin typeface="Arial" pitchFamily="34" charset="0"/>
              </a:rPr>
              <a:t>&gt;50%, &lt; 2 weeks:	</a:t>
            </a:r>
            <a:r>
              <a:rPr lang="en-US" altLang="en-US" sz="2400" dirty="0" smtClean="0">
                <a:solidFill>
                  <a:srgbClr val="FF9966"/>
                </a:solidFill>
                <a:latin typeface="Arial" pitchFamily="34" charset="0"/>
              </a:rPr>
              <a:t>20%</a:t>
            </a:r>
          </a:p>
          <a:p>
            <a:pPr marL="688975" lvl="1" indent="-228600" defTabSz="919163">
              <a:lnSpc>
                <a:spcPct val="90000"/>
              </a:lnSpc>
            </a:pPr>
            <a:r>
              <a:rPr lang="en-US" altLang="en-US" sz="2400" dirty="0" smtClean="0">
                <a:latin typeface="Arial" pitchFamily="34" charset="0"/>
              </a:rPr>
              <a:t>&gt;50%, &gt;=2 weeks:</a:t>
            </a:r>
            <a:r>
              <a:rPr lang="en-US" altLang="en-US" sz="2400" dirty="0" smtClean="0">
                <a:solidFill>
                  <a:srgbClr val="FF9966"/>
                </a:solidFill>
                <a:latin typeface="Arial" pitchFamily="34" charset="0"/>
              </a:rPr>
              <a:t> 	0.8%</a:t>
            </a:r>
          </a:p>
          <a:p>
            <a:pPr marL="288925" indent="-288925" defTabSz="919163">
              <a:lnSpc>
                <a:spcPct val="90000"/>
              </a:lnSpc>
            </a:pPr>
            <a:endParaRPr lang="en-US" altLang="en-US" sz="2800" dirty="0" smtClean="0">
              <a:latin typeface="Arial" pitchFamily="34" charset="0"/>
            </a:endParaRPr>
          </a:p>
          <a:p>
            <a:pPr marL="288925" indent="-288925" defTabSz="919163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accent2"/>
                </a:solidFill>
                <a:latin typeface="Arial" pitchFamily="34" charset="0"/>
              </a:rPr>
              <a:t>NSA Guidelines</a:t>
            </a:r>
            <a:r>
              <a:rPr lang="en-US" altLang="en-US" sz="2800" dirty="0" smtClean="0">
                <a:latin typeface="Arial" pitchFamily="34" charset="0"/>
              </a:rPr>
              <a:t>:  </a:t>
            </a:r>
            <a:r>
              <a:rPr lang="en-US" altLang="en-US" sz="2800" dirty="0" err="1" smtClean="0">
                <a:latin typeface="Arial" pitchFamily="34" charset="0"/>
              </a:rPr>
              <a:t>Endarterectomy</a:t>
            </a:r>
            <a:r>
              <a:rPr lang="en-US" altLang="en-US" sz="2800" dirty="0" smtClean="0">
                <a:latin typeface="Arial" pitchFamily="34" charset="0"/>
              </a:rPr>
              <a:t> recommended as soon as possible (preferably within 2 weeks) for those with symptomatic 70-99% stenosis and for those with 50-69% who can be treated with &lt;6% risk of perioperative stroke or death.</a:t>
            </a:r>
            <a:endParaRPr lang="en-US" altLang="en-US" sz="2800" dirty="0" smtClean="0">
              <a:solidFill>
                <a:srgbClr val="FF9966"/>
              </a:solidFill>
              <a:latin typeface="Arial" pitchFamily="34" charset="0"/>
            </a:endParaRPr>
          </a:p>
          <a:p>
            <a:pPr marL="688975" lvl="1" indent="-228600" defTabSz="919163">
              <a:lnSpc>
                <a:spcPct val="90000"/>
              </a:lnSpc>
            </a:pPr>
            <a:endParaRPr lang="en-US" altLang="en-US" sz="2400" dirty="0" smtClean="0">
              <a:latin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953000" y="6324600"/>
            <a:ext cx="4191000" cy="7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168" rIns="90036" bIns="44168">
            <a:spAutoFit/>
          </a:bodyPr>
          <a:lstStyle/>
          <a:p>
            <a:pPr defTabSz="534988" eaLnBrk="0" hangingPunct="0"/>
            <a:r>
              <a:rPr lang="en-US" sz="16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Rothwell</a:t>
            </a: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PM et al, Lancet. 2004 363:915-24</a:t>
            </a:r>
          </a:p>
          <a:p>
            <a:pPr defTabSz="534988" eaLnBrk="0" hangingPunct="0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Johnston et al, Ann </a:t>
            </a:r>
            <a:r>
              <a:rPr lang="en-US" sz="16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Neurol</a:t>
            </a: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2006 60:301-13</a:t>
            </a:r>
          </a:p>
          <a:p>
            <a:pPr defTabSz="534988" eaLnBrk="0" hangingPunct="0"/>
            <a:endParaRPr lang="en-US" sz="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Guideline Recommendations: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Treatment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Start an antiplatelet agent immediately</a:t>
            </a:r>
          </a:p>
          <a:p>
            <a:pPr lvl="1"/>
            <a:r>
              <a:rPr lang="en-US" dirty="0" smtClean="0">
                <a:latin typeface="Arial" pitchFamily="34" charset="0"/>
              </a:rPr>
              <a:t>Aspirin, </a:t>
            </a:r>
            <a:r>
              <a:rPr lang="en-US" dirty="0" err="1" smtClean="0">
                <a:latin typeface="Arial" pitchFamily="34" charset="0"/>
              </a:rPr>
              <a:t>clopidogrel</a:t>
            </a:r>
            <a:r>
              <a:rPr lang="en-US" dirty="0" smtClean="0">
                <a:latin typeface="Arial" pitchFamily="34" charset="0"/>
              </a:rPr>
              <a:t>, aspirin-</a:t>
            </a:r>
            <a:r>
              <a:rPr lang="en-US" dirty="0" err="1" smtClean="0">
                <a:latin typeface="Arial" pitchFamily="34" charset="0"/>
              </a:rPr>
              <a:t>dypiridamole</a:t>
            </a:r>
            <a:r>
              <a:rPr lang="en-US" dirty="0" smtClean="0">
                <a:latin typeface="Arial" pitchFamily="34" charset="0"/>
              </a:rPr>
              <a:t> all acceptable alternatives.</a:t>
            </a:r>
          </a:p>
          <a:p>
            <a:pPr lvl="1"/>
            <a:r>
              <a:rPr lang="en-US" dirty="0" smtClean="0">
                <a:latin typeface="Arial" pitchFamily="34" charset="0"/>
              </a:rPr>
              <a:t>OR anticoagulation for atrial fibrillation.</a:t>
            </a:r>
          </a:p>
          <a:p>
            <a:r>
              <a:rPr lang="en-US" dirty="0" smtClean="0">
                <a:latin typeface="Arial" pitchFamily="34" charset="0"/>
              </a:rPr>
              <a:t>Start a statin.</a:t>
            </a:r>
          </a:p>
          <a:p>
            <a:r>
              <a:rPr lang="en-US" dirty="0" smtClean="0">
                <a:latin typeface="Arial" pitchFamily="34" charset="0"/>
              </a:rPr>
              <a:t>Start an antihypertensive agent.</a:t>
            </a:r>
          </a:p>
          <a:p>
            <a:r>
              <a:rPr lang="en-US" dirty="0" smtClean="0">
                <a:latin typeface="Arial" pitchFamily="34" charset="0"/>
              </a:rPr>
              <a:t>Treat diabetes if present.</a:t>
            </a:r>
          </a:p>
          <a:p>
            <a:r>
              <a:rPr lang="en-US" dirty="0" smtClean="0">
                <a:latin typeface="Arial" pitchFamily="34" charset="0"/>
              </a:rPr>
              <a:t>Treat carotid disease as soon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</a:rPr>
              <a:t>TIA and Minor Stroke are Different from More Severe Stroke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800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Patients with TIA and minor stroke do not have major impairment.</a:t>
            </a:r>
          </a:p>
          <a:p>
            <a:pPr lvl="1"/>
            <a:r>
              <a:rPr lang="en-US" dirty="0" smtClean="0">
                <a:latin typeface="Arial" pitchFamily="34" charset="0"/>
              </a:rPr>
              <a:t>Acuity?</a:t>
            </a:r>
          </a:p>
          <a:p>
            <a:r>
              <a:rPr lang="en-US" dirty="0" smtClean="0">
                <a:latin typeface="Arial" pitchFamily="34" charset="0"/>
              </a:rPr>
              <a:t>Pathophysiology is different</a:t>
            </a:r>
          </a:p>
          <a:p>
            <a:pPr lvl="1"/>
            <a:r>
              <a:rPr lang="en-US" dirty="0" smtClean="0">
                <a:latin typeface="Arial" pitchFamily="34" charset="0"/>
              </a:rPr>
              <a:t>Greater instability</a:t>
            </a:r>
          </a:p>
          <a:p>
            <a:pPr lvl="1"/>
            <a:r>
              <a:rPr lang="en-US" dirty="0" smtClean="0">
                <a:latin typeface="Arial" pitchFamily="34" charset="0"/>
              </a:rPr>
              <a:t>Lower risk of hemorrhage</a:t>
            </a:r>
          </a:p>
          <a:p>
            <a:endParaRPr lang="en-US" dirty="0" smtClean="0">
              <a:latin typeface="Arial" pitchFamily="34" charset="0"/>
            </a:endParaRPr>
          </a:p>
          <a:p>
            <a:endParaRPr lang="en-US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Initiation of Proven Therapies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Most patients do not receive proven treatment, such as statins, BP control, </a:t>
            </a:r>
            <a:r>
              <a:rPr lang="en-US" sz="2800" dirty="0" err="1" smtClean="0">
                <a:latin typeface="Arial" pitchFamily="34" charset="0"/>
              </a:rPr>
              <a:t>endarterectomy</a:t>
            </a:r>
            <a:endParaRPr lang="en-US" sz="2800" dirty="0" smtClean="0">
              <a:latin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</a:rPr>
              <a:t>EXPRESS Study</a:t>
            </a:r>
          </a:p>
          <a:p>
            <a:pPr lvl="1"/>
            <a:r>
              <a:rPr lang="en-US" sz="2400" dirty="0" smtClean="0">
                <a:latin typeface="Arial" pitchFamily="34" charset="0"/>
              </a:rPr>
              <a:t>Before-after comparison with an urgent TIA clinic in Oxford</a:t>
            </a:r>
          </a:p>
          <a:p>
            <a:pPr lvl="1"/>
            <a:r>
              <a:rPr lang="en-US" sz="2400" dirty="0" smtClean="0">
                <a:latin typeface="Arial" pitchFamily="34" charset="0"/>
              </a:rPr>
              <a:t>80% reduction in stroke risk after TIA/stroke</a:t>
            </a:r>
          </a:p>
          <a:p>
            <a:endParaRPr lang="en-US" sz="2800" dirty="0" smtClean="0">
              <a:latin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</a:rPr>
              <a:t>Parisian TIA clinic:  similar low rates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53000" y="6248400"/>
            <a:ext cx="4191000" cy="72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168" rIns="90036" bIns="44168">
            <a:spAutoFit/>
          </a:bodyPr>
          <a:lstStyle/>
          <a:p>
            <a:pPr defTabSz="534988" eaLnBrk="0" hangingPunct="0"/>
            <a:r>
              <a:rPr lang="en-US" sz="1600" b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Rothwell</a:t>
            </a:r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PM et al, </a:t>
            </a:r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Lancet 2007 370:1432</a:t>
            </a:r>
            <a:endParaRPr lang="en-US" sz="16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defTabSz="534988" eaLnBrk="0" hangingPunct="0"/>
            <a:r>
              <a:rPr lang="en-US" sz="1600" b="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Lavallee</a:t>
            </a:r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PC et al, Lancet </a:t>
            </a:r>
            <a:r>
              <a:rPr lang="en-US" sz="1600" b="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Neurol</a:t>
            </a:r>
            <a:r>
              <a:rPr lang="en-US" sz="1600" b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2007 6:953</a:t>
            </a:r>
            <a:endParaRPr lang="en-US" sz="16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defTabSz="534988" eaLnBrk="0" hangingPunct="0"/>
            <a:endParaRPr lang="en-US" sz="9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treatment?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2362200"/>
            <a:ext cx="8382000" cy="396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Clopidogrel-Aspirin</a:t>
            </a:r>
            <a:endParaRPr lang="en-US" dirty="0"/>
          </a:p>
        </p:txBody>
      </p:sp>
      <p:pic>
        <p:nvPicPr>
          <p:cNvPr id="533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62200"/>
            <a:ext cx="810314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1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Rationale of Three Large-Scale Trials: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 smtClean="0"/>
              <a:t>CHANCE, POINT &amp; SOCRATES </a:t>
            </a:r>
            <a:endParaRPr lang="en-US" sz="2800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Treat TIA as an acute condition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Begin treatment rapidly (within </a:t>
            </a:r>
            <a:r>
              <a:rPr lang="en-US" sz="2400" dirty="0" smtClean="0"/>
              <a:t>12-24 </a:t>
            </a:r>
            <a:r>
              <a:rPr lang="en-US" sz="2400" dirty="0"/>
              <a:t>hours)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Choose </a:t>
            </a:r>
            <a:r>
              <a:rPr lang="en-US" sz="2800" dirty="0"/>
              <a:t>an agent that is likely to be effective regardless of underlying cause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Clopidogrel</a:t>
            </a:r>
            <a:r>
              <a:rPr lang="en-US" sz="2400" dirty="0" smtClean="0"/>
              <a:t>, on background of aspirin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Ticagrelor</a:t>
            </a:r>
            <a:r>
              <a:rPr lang="en-US" sz="2400" dirty="0" smtClean="0"/>
              <a:t> vs. aspirin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>CHANCE Trial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Randomized, double-blind, placebo controlled trial of acute TIA or minor ischemic stroke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Arial" pitchFamily="34" charset="0"/>
              </a:rPr>
              <a:t>Clopidogrel</a:t>
            </a:r>
            <a:r>
              <a:rPr lang="en-US" sz="2400" dirty="0" smtClean="0">
                <a:latin typeface="Arial" pitchFamily="34" charset="0"/>
              </a:rPr>
              <a:t> (300 load then 75/day) vs. placebo x21 days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Background aspirin at dose 75/day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Inclusion criteria: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TIA (classic </a:t>
            </a:r>
            <a:r>
              <a:rPr lang="en-US" sz="2400" dirty="0" err="1" smtClean="0">
                <a:latin typeface="Arial" pitchFamily="34" charset="0"/>
              </a:rPr>
              <a:t>def</a:t>
            </a:r>
            <a:r>
              <a:rPr lang="en-US" sz="2400" dirty="0" smtClean="0">
                <a:latin typeface="Arial" pitchFamily="34" charset="0"/>
              </a:rPr>
              <a:t>) &lt;24 hours, ABCD</a:t>
            </a:r>
            <a:r>
              <a:rPr lang="en-US" sz="2400" baseline="30000" dirty="0" smtClean="0">
                <a:latin typeface="Arial" pitchFamily="34" charset="0"/>
              </a:rPr>
              <a:t>2</a:t>
            </a:r>
            <a:r>
              <a:rPr lang="en-US" sz="2400" u="sng" dirty="0" smtClean="0">
                <a:latin typeface="Arial" pitchFamily="34" charset="0"/>
              </a:rPr>
              <a:t>&gt;</a:t>
            </a:r>
            <a:r>
              <a:rPr lang="en-US" sz="2400" dirty="0" smtClean="0">
                <a:latin typeface="Arial" pitchFamily="34" charset="0"/>
              </a:rPr>
              <a:t>4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OR, minor ischemic stroke with NIHSS</a:t>
            </a:r>
            <a:r>
              <a:rPr lang="en-US" sz="2400" u="sng" dirty="0" smtClean="0">
                <a:latin typeface="Arial" pitchFamily="34" charset="0"/>
              </a:rPr>
              <a:t>&lt;</a:t>
            </a:r>
            <a:r>
              <a:rPr lang="en-US" sz="2400" dirty="0" smtClean="0">
                <a:latin typeface="Arial" pitchFamily="34" charset="0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Outcome:  90-day stroke rate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5170 patients at 114 centers in China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Arial" pitchFamily="34" charset="0"/>
            </a:endParaRPr>
          </a:p>
        </p:txBody>
      </p:sp>
      <p:pic>
        <p:nvPicPr>
          <p:cNvPr id="4" name="Picture 7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5" t="3462" r="3615" b="86055"/>
          <a:stretch/>
        </p:blipFill>
        <p:spPr bwMode="auto">
          <a:xfrm>
            <a:off x="7086600" y="685800"/>
            <a:ext cx="1600200" cy="7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4863"/>
          </a:xfrm>
        </p:spPr>
        <p:txBody>
          <a:bodyPr rtlCol="0"/>
          <a:lstStyle/>
          <a:p>
            <a:pPr eaLnBrk="1" hangingPunct="1">
              <a:defRPr/>
            </a:pPr>
            <a:r>
              <a:rPr lang="en-US" altLang="zh-CN" sz="3600" dirty="0" smtClean="0">
                <a:ea typeface="+mn-ea"/>
              </a:rPr>
              <a:t>CHANCE Primary </a:t>
            </a:r>
            <a:r>
              <a:rPr lang="en-US" altLang="zh-CN" sz="3600" dirty="0">
                <a:ea typeface="+mn-ea"/>
              </a:rPr>
              <a:t>O</a:t>
            </a:r>
            <a:r>
              <a:rPr lang="en-US" altLang="zh-CN" sz="3600" dirty="0" smtClean="0">
                <a:ea typeface="+mn-ea"/>
              </a:rPr>
              <a:t>utcome: Stroke</a:t>
            </a:r>
            <a:endParaRPr lang="zh-CN" altLang="en-US" sz="3600" dirty="0">
              <a:ea typeface="+mn-ea"/>
            </a:endParaRPr>
          </a:p>
        </p:txBody>
      </p:sp>
      <p:pic>
        <p:nvPicPr>
          <p:cNvPr id="18435" name="内容占位符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" t="6387" r="-2425"/>
          <a:stretch>
            <a:fillRect/>
          </a:stretch>
        </p:blipFill>
        <p:spPr>
          <a:xfrm>
            <a:off x="609600" y="1066800"/>
            <a:ext cx="7713663" cy="5168900"/>
          </a:xfrm>
        </p:spPr>
      </p:pic>
    </p:spTree>
    <p:extLst>
      <p:ext uri="{BB962C8B-B14F-4D97-AF65-F5344CB8AC3E}">
        <p14:creationId xmlns:p14="http://schemas.microsoft.com/office/powerpoint/2010/main" val="202907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747713"/>
          </a:xfrm>
        </p:spPr>
        <p:txBody>
          <a:bodyPr rtlCol="0"/>
          <a:lstStyle/>
          <a:p>
            <a:pPr eaLnBrk="1" hangingPunct="1">
              <a:defRPr/>
            </a:pPr>
            <a:r>
              <a:rPr lang="en-US" altLang="zh-CN" dirty="0" smtClean="0">
                <a:ea typeface="+mn-ea"/>
              </a:rPr>
              <a:t>Safety outcomes</a:t>
            </a:r>
            <a:endParaRPr lang="zh-CN" altLang="en-US" dirty="0">
              <a:ea typeface="+mn-ea"/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091529"/>
              </p:ext>
            </p:extLst>
          </p:nvPr>
        </p:nvGraphicFramePr>
        <p:xfrm>
          <a:off x="457200" y="1146174"/>
          <a:ext cx="8153400" cy="522518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2146"/>
                <a:gridCol w="795850"/>
                <a:gridCol w="954208"/>
                <a:gridCol w="771239"/>
                <a:gridCol w="1218386"/>
                <a:gridCol w="911571"/>
              </a:tblGrid>
              <a:tr h="1063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Outcomes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Aspirin </a:t>
                      </a:r>
                      <a:endParaRPr kumimoji="0" lang="zh-CN" altLang="zh-CN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(N=2586)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Clopidogrel</a:t>
                      </a:r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-Aspirin</a:t>
                      </a:r>
                      <a:endParaRPr kumimoji="0" lang="zh-CN" altLang="zh-CN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(N=2584)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</a:tr>
              <a:tr h="957989">
                <a:tc>
                  <a:txBody>
                    <a:bodyPr/>
                    <a:lstStyle/>
                    <a:p>
                      <a:pPr marL="0" marR="0" lvl="0" indent="88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  <a:endParaRPr kumimoji="0" lang="zh-CN" altLang="zh-CN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  <a:endParaRPr kumimoji="0" lang="zh-CN" altLang="zh-CN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214">
                <a:tc>
                  <a:txBody>
                    <a:bodyPr/>
                    <a:lstStyle/>
                    <a:p>
                      <a:pPr marL="0" marR="0" lvl="0" indent="508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Any Bleeding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0.09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88214">
                <a:tc>
                  <a:txBody>
                    <a:bodyPr/>
                    <a:lstStyle/>
                    <a:p>
                      <a:pPr marL="457200" marR="0" lvl="1" indent="1524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Severe Bleeding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0.2%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0.2%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0.93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</a:tr>
              <a:tr h="588214">
                <a:tc>
                  <a:txBody>
                    <a:bodyPr/>
                    <a:lstStyle/>
                    <a:p>
                      <a:pPr marL="457200" marR="0" lvl="1" indent="1524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Moderate Bleeding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0.2%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0.68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</a:tr>
              <a:tr h="588214">
                <a:tc>
                  <a:txBody>
                    <a:bodyPr/>
                    <a:lstStyle/>
                    <a:p>
                      <a:pPr marL="457200" marR="0" lvl="1" indent="1524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Mild Bleeding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0.7%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1.2%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0.13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</a:tr>
              <a:tr h="588214">
                <a:tc>
                  <a:txBody>
                    <a:bodyPr/>
                    <a:lstStyle/>
                    <a:p>
                      <a:pPr marL="0" marR="0" lvl="0" indent="5080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Death from any cause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0.4%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0.4%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0.94</a:t>
                      </a: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Hei" pitchFamily="49" charset="-122"/>
                        <a:cs typeface="Arial" pitchFamily="34" charset="0"/>
                      </a:endParaRPr>
                    </a:p>
                  </a:txBody>
                  <a:tcPr marL="59729" marR="59729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192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ites.google.com/site/pointucsf/files-2/point_logo_redraw.png?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68" y="4724399"/>
            <a:ext cx="3304527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>POINT Trial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55598" y="19050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Similar trial in the US, Canada, and several other countries.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Sponsored by US NIH.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DSMB recommended continuing trial.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>SOCRATES Trial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55598" y="19050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</a:rPr>
              <a:t>Ticagrelor</a:t>
            </a:r>
            <a:r>
              <a:rPr lang="en-US" sz="2800" dirty="0" smtClean="0">
                <a:latin typeface="Arial" pitchFamily="34" charset="0"/>
              </a:rPr>
              <a:t> vs. aspirin in the US, Canada, and multiple other countries.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>
                <a:latin typeface="Arial" pitchFamily="34" charset="0"/>
              </a:rPr>
              <a:t>Ticagrelor</a:t>
            </a:r>
            <a:r>
              <a:rPr lang="en-US" sz="2800" dirty="0" smtClean="0">
                <a:latin typeface="Arial" pitchFamily="34" charset="0"/>
              </a:rPr>
              <a:t> = reversible directly binding P2Y12 inhibitor.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Sponsored by AstraZeneca.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rial" pitchFamily="34" charset="0"/>
            </a:endParaRPr>
          </a:p>
        </p:txBody>
      </p:sp>
      <p:pic>
        <p:nvPicPr>
          <p:cNvPr id="4" name="Picture 2" descr="I:\Ogilvy Healthworld\OHW Med Ed\CLIENT\ASTRAZENECA\Brilinta\2012 projects\6812526 Parthenon\CONTENT\WIP\Designs\Socrates\SOCRATES final selection Dec 2012\7711790_SOCRATES FINAL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400"/>
            <a:ext cx="14922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8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921257"/>
              </p:ext>
            </p:extLst>
          </p:nvPr>
        </p:nvGraphicFramePr>
        <p:xfrm>
          <a:off x="685800" y="1447800"/>
          <a:ext cx="7772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5-Point Star 7"/>
          <p:cNvSpPr/>
          <p:nvPr/>
        </p:nvSpPr>
        <p:spPr bwMode="auto">
          <a:xfrm>
            <a:off x="8001000" y="3505200"/>
            <a:ext cx="304800" cy="2286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867400" y="1638300"/>
            <a:ext cx="304800" cy="228600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04353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$45M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104900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&gt;$500M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The Agenda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cap="small" dirty="0" smtClean="0">
                <a:latin typeface="Arial" pitchFamily="34" charset="0"/>
              </a:rPr>
              <a:t>Prognosis</a:t>
            </a:r>
          </a:p>
          <a:p>
            <a:pPr lvl="1"/>
            <a:r>
              <a:rPr lang="en-US" cap="small" dirty="0" smtClean="0">
                <a:latin typeface="Arial" pitchFamily="34" charset="0"/>
              </a:rPr>
              <a:t>Scores</a:t>
            </a:r>
          </a:p>
          <a:p>
            <a:pPr lvl="1"/>
            <a:r>
              <a:rPr lang="en-US" cap="small" dirty="0" smtClean="0">
                <a:latin typeface="Arial" pitchFamily="34" charset="0"/>
              </a:rPr>
              <a:t>Imaging</a:t>
            </a:r>
          </a:p>
          <a:p>
            <a:r>
              <a:rPr lang="en-US" cap="small" dirty="0" smtClean="0">
                <a:latin typeface="Arial" pitchFamily="34" charset="0"/>
              </a:rPr>
              <a:t>Pathophysiology</a:t>
            </a:r>
          </a:p>
          <a:p>
            <a:r>
              <a:rPr lang="en-US" cap="small" dirty="0" smtClean="0">
                <a:latin typeface="Arial" pitchFamily="34" charset="0"/>
              </a:rPr>
              <a:t>Guidelines and Proven </a:t>
            </a:r>
            <a:r>
              <a:rPr lang="en-US" cap="small" dirty="0">
                <a:latin typeface="Arial" pitchFamily="34" charset="0"/>
              </a:rPr>
              <a:t>M</a:t>
            </a:r>
            <a:r>
              <a:rPr lang="en-US" cap="small" dirty="0" smtClean="0">
                <a:latin typeface="Arial" pitchFamily="34" charset="0"/>
              </a:rPr>
              <a:t>anagement </a:t>
            </a:r>
            <a:r>
              <a:rPr lang="en-US" cap="small" dirty="0">
                <a:latin typeface="Arial" pitchFamily="34" charset="0"/>
              </a:rPr>
              <a:t>S</a:t>
            </a:r>
            <a:r>
              <a:rPr lang="en-US" cap="small" dirty="0" smtClean="0">
                <a:latin typeface="Arial" pitchFamily="34" charset="0"/>
              </a:rPr>
              <a:t>trategies</a:t>
            </a:r>
          </a:p>
          <a:p>
            <a:r>
              <a:rPr lang="en-US" cap="small" dirty="0" smtClean="0">
                <a:latin typeface="Arial" pitchFamily="34" charset="0"/>
              </a:rPr>
              <a:t>Aggressive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524000"/>
            <a:ext cx="5638800" cy="4343400"/>
          </a:xfrm>
          <a:prstGeom prst="rect">
            <a:avLst/>
          </a:prstGeom>
          <a:solidFill>
            <a:srgbClr val="87DA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196" y="1702746"/>
            <a:ext cx="7386594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Graphik Semibold"/>
              </a:rPr>
              <a:t>Cost per</a:t>
            </a:r>
            <a:b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Graphik Semibold"/>
              </a:rPr>
            </a:br>
            <a:r>
              <a:rPr lang="en-US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Graphik Semibold"/>
              </a:rPr>
              <a:t>new drug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7493" y="5157054"/>
            <a:ext cx="3980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Munos B Nat Rev Drug Disc 2009; 8: 959-68; Tufts Center for Study of Drug Development, 2014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215" y="2091064"/>
            <a:ext cx="4834575" cy="2999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57200" y="747279"/>
            <a:ext cx="762000" cy="956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Conclusions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TIAs and minor ischemic strokes are ominous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Justifies acute interventions, including hospitalization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Opportunity to prevent injury but trials are needed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Scores may help with </a:t>
            </a:r>
            <a:r>
              <a:rPr lang="en-US" sz="2800" dirty="0" err="1" smtClean="0">
                <a:latin typeface="Arial" pitchFamily="34" charset="0"/>
              </a:rPr>
              <a:t>prognostician</a:t>
            </a:r>
            <a:r>
              <a:rPr lang="en-US" sz="2800" dirty="0" smtClean="0">
                <a:latin typeface="Arial" pitchFamily="34" charset="0"/>
              </a:rPr>
              <a:t> but they are far from perfect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Secondary prevention is key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Carotids should be treated right away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</a:rPr>
              <a:t>Proven treatments should be started immediately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We need more trial results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</a:rPr>
              <a:t>We need better mechanisms for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727075" y="1447800"/>
            <a:ext cx="7467600" cy="4953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 b="0">
              <a:latin typeface="Verdana" pitchFamily="34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dirty="0" smtClean="0"/>
              <a:t>EXPRESS Study Results</a:t>
            </a:r>
          </a:p>
        </p:txBody>
      </p:sp>
      <p:pic>
        <p:nvPicPr>
          <p:cNvPr id="40964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75" y="-1387475"/>
            <a:ext cx="5029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3358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2209800"/>
            <a:ext cx="5334000" cy="2800767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0" dirty="0">
                <a:latin typeface="Arial" pitchFamily="34" charset="0"/>
                <a:cs typeface="Arial" pitchFamily="34" charset="0"/>
              </a:rPr>
              <a:t>Half of patients treated with </a:t>
            </a:r>
            <a:r>
              <a:rPr lang="en-US" sz="4400" b="0" dirty="0" err="1">
                <a:latin typeface="Arial" pitchFamily="34" charset="0"/>
                <a:cs typeface="Arial" pitchFamily="34" charset="0"/>
              </a:rPr>
              <a:t>clopidogrel</a:t>
            </a:r>
            <a:r>
              <a:rPr lang="en-US" sz="4400" b="0" dirty="0">
                <a:latin typeface="Arial" pitchFamily="34" charset="0"/>
                <a:cs typeface="Arial" pitchFamily="34" charset="0"/>
              </a:rPr>
              <a:t>-aspirin in phase 2</a:t>
            </a:r>
          </a:p>
        </p:txBody>
      </p:sp>
    </p:spTree>
    <p:extLst>
      <p:ext uri="{BB962C8B-B14F-4D97-AF65-F5344CB8AC3E}">
        <p14:creationId xmlns:p14="http://schemas.microsoft.com/office/powerpoint/2010/main" val="314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hospital admission?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800600"/>
          </a:xfrm>
        </p:spPr>
        <p:txBody>
          <a:bodyPr/>
          <a:lstStyle/>
          <a:p>
            <a:r>
              <a:rPr lang="en-US" smtClean="0"/>
              <a:t>Is it cost effective to admit a patient with recent TIA solely for observation and the potential to give tPA more rapidly and frequently?</a:t>
            </a:r>
          </a:p>
          <a:p>
            <a:endParaRPr lang="en-US" smtClean="0"/>
          </a:p>
          <a:p>
            <a:pPr lvl="1"/>
            <a:r>
              <a:rPr lang="en-US" smtClean="0"/>
              <a:t>TIA within last 24 hours.</a:t>
            </a:r>
          </a:p>
          <a:p>
            <a:pPr lvl="1"/>
            <a:r>
              <a:rPr lang="en-US" smtClean="0"/>
              <a:t>Only those who would be candidates for tPA if they had a stroke.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724400" y="6324600"/>
            <a:ext cx="4419600" cy="4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168" rIns="90036" bIns="44168">
            <a:spAutoFit/>
          </a:bodyPr>
          <a:lstStyle/>
          <a:p>
            <a:pPr defTabSz="534988" eaLnBrk="0" hangingPunct="0"/>
            <a:r>
              <a:rPr lang="en-US" sz="14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Nguyen-Huynh et al, Neurology. 2005 65:1799-1801</a:t>
            </a:r>
            <a:endParaRPr lang="en-US" sz="8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defTabSz="534988" eaLnBrk="0" hangingPunct="0"/>
            <a:endParaRPr lang="en-US" sz="9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				      </a:t>
            </a:r>
            <a:r>
              <a:rPr lang="en-US" sz="2400" u="sng" dirty="0" smtClean="0">
                <a:solidFill>
                  <a:schemeClr val="tx2"/>
                </a:solidFill>
              </a:rPr>
              <a:t>No Admit		Admit		Net   </a:t>
            </a:r>
          </a:p>
          <a:p>
            <a:pPr>
              <a:buFontTx/>
              <a:buNone/>
            </a:pPr>
            <a:r>
              <a:rPr lang="en-US" sz="2400" dirty="0" smtClean="0"/>
              <a:t>Hospitalization costs	$0		$696</a:t>
            </a:r>
          </a:p>
          <a:p>
            <a:pPr>
              <a:buFontTx/>
              <a:buNone/>
            </a:pPr>
            <a:r>
              <a:rPr lang="en-US" sz="2400" dirty="0" smtClean="0"/>
              <a:t>New stroke			4.2%		4.2%</a:t>
            </a:r>
          </a:p>
          <a:p>
            <a:pPr>
              <a:buFontTx/>
              <a:buNone/>
            </a:pPr>
            <a:r>
              <a:rPr lang="en-US" sz="2400" u="sng" dirty="0" err="1" smtClean="0"/>
              <a:t>tPA</a:t>
            </a:r>
            <a:r>
              <a:rPr lang="en-US" sz="2400" u="sng" dirty="0" smtClean="0"/>
              <a:t> usage with stroke	8.2%		53.3%</a:t>
            </a:r>
          </a:p>
          <a:p>
            <a:pPr>
              <a:buFontTx/>
              <a:buNone/>
            </a:pPr>
            <a:r>
              <a:rPr lang="en-US" sz="2400" dirty="0" smtClean="0"/>
              <a:t>Proportion getting </a:t>
            </a:r>
            <a:r>
              <a:rPr lang="en-US" sz="2400" dirty="0" err="1" smtClean="0"/>
              <a:t>tPA</a:t>
            </a:r>
            <a:r>
              <a:rPr lang="en-US" sz="2400" dirty="0" smtClean="0"/>
              <a:t>	0.3%		2.2%</a:t>
            </a:r>
          </a:p>
          <a:p>
            <a:pPr>
              <a:buFontTx/>
              <a:buNone/>
            </a:pPr>
            <a:r>
              <a:rPr lang="en-US" sz="2400" dirty="0" smtClean="0"/>
              <a:t>Cost (savings)		($20)		$568		</a:t>
            </a:r>
            <a:r>
              <a:rPr lang="en-US" sz="2400" dirty="0" smtClean="0">
                <a:solidFill>
                  <a:schemeClr val="accent2"/>
                </a:solidFill>
              </a:rPr>
              <a:t>$588</a:t>
            </a:r>
          </a:p>
          <a:p>
            <a:pPr>
              <a:buFontTx/>
              <a:buNone/>
            </a:pPr>
            <a:r>
              <a:rPr lang="en-US" sz="2400" dirty="0" smtClean="0"/>
              <a:t>QALY				0.002		0.013		</a:t>
            </a:r>
            <a:r>
              <a:rPr lang="en-US" sz="2400" dirty="0" smtClean="0">
                <a:solidFill>
                  <a:schemeClr val="accent2"/>
                </a:solidFill>
              </a:rPr>
              <a:t>0.011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Net $/QALY:  $55,044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67200" y="6324600"/>
            <a:ext cx="4876800" cy="5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168" rIns="90036" bIns="44168">
            <a:spAutoFit/>
          </a:bodyPr>
          <a:lstStyle/>
          <a:p>
            <a:pPr defTabSz="534988" eaLnBrk="0" hangingPunct="0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Nguyen-Huynh et al, Neurology. 2005 65:1799-1801</a:t>
            </a:r>
          </a:p>
          <a:p>
            <a:pPr defTabSz="534988" eaLnBrk="0" hangingPunct="0"/>
            <a:endParaRPr lang="en-US" sz="1600" b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Hospitalization?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24-hour hospitalization of TIA may be cost-effective solely on the basis of increased </a:t>
            </a:r>
            <a:r>
              <a:rPr lang="en-US" sz="2800" dirty="0" err="1" smtClean="0"/>
              <a:t>tPA</a:t>
            </a:r>
            <a:r>
              <a:rPr lang="en-US" sz="2800" dirty="0" smtClean="0"/>
              <a:t> use.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Results are sensitive to a number of variables.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However, there may be other benefits to hospitalization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More rapid work-up.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Cardiac monitoring.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More reliable initiation of treatment.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accent2"/>
                </a:solidFill>
              </a:rPr>
              <a:t>NSA Guidelines:</a:t>
            </a:r>
            <a:r>
              <a:rPr lang="en-US" sz="2800" dirty="0" smtClean="0"/>
              <a:t>  Hospitalization recommended if high risk for stroke (</a:t>
            </a:r>
            <a:r>
              <a:rPr lang="en-US" sz="2800" dirty="0" err="1" smtClean="0"/>
              <a:t>eg</a:t>
            </a:r>
            <a:r>
              <a:rPr lang="en-US" sz="2800" dirty="0" smtClean="0"/>
              <a:t>, by validated scoring systems) or requiring special treatment (</a:t>
            </a:r>
            <a:r>
              <a:rPr lang="en-US" sz="2800" dirty="0" err="1" smtClean="0"/>
              <a:t>eg</a:t>
            </a:r>
            <a:r>
              <a:rPr lang="en-US" sz="2800" dirty="0" smtClean="0"/>
              <a:t>, carotid stenosis or atrial fibrillation).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Translate:  ABCD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score 6-7 </a:t>
            </a:r>
            <a:r>
              <a:rPr lang="en-US" sz="2400" dirty="0" smtClean="0">
                <a:sym typeface="Wingdings" pitchFamily="2" charset="2"/>
              </a:rPr>
              <a:t> definite; 4-5  probably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654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9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9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TIA:  Short-Term Prognosis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</a:rPr>
              <a:t>Many studies on prognosis, but the immediate period after TIA is often ignored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</a:rPr>
              <a:t>California ED TIA Study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</a:rPr>
              <a:t>All Kaiser-Permanente enrollees (N=1,707) given a diagnosis of TIA in the emergency department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</a:rPr>
              <a:t>March 1997 – February 1998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</a:rPr>
              <a:t>Follow-up from record review for 3 months after presentation.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0200" y="6401755"/>
            <a:ext cx="3595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Johnston et al, JAMA 2000;284:2901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11213" y="-381000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11213" y="-131763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55800" y="106363"/>
            <a:ext cx="3143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Kaplan-Meier survival estimates, by dup</a:t>
            </a:r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11213" y="623570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11213" y="640238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 rot="-5400000">
            <a:off x="32545" y="2640806"/>
            <a:ext cx="17065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Probability of Survival</a:t>
            </a:r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446588" y="4927600"/>
            <a:ext cx="1133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Days after TIA</a:t>
            </a:r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005013" y="4756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0</a:t>
            </a:r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109788" y="4665663"/>
            <a:ext cx="1587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482850" y="475615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7</a:t>
            </a:r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V="1">
            <a:off x="2587625" y="4665663"/>
            <a:ext cx="1588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981450" y="47561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30</a:t>
            </a:r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4144963" y="4665663"/>
            <a:ext cx="1587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6018213" y="47561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60</a:t>
            </a:r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6181725" y="4665663"/>
            <a:ext cx="1588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8058150" y="4756150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90</a:t>
            </a:r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8221663" y="4665663"/>
            <a:ext cx="1587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514475" y="4454525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.6</a:t>
            </a:r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1858963" y="4525963"/>
            <a:ext cx="968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514475" y="3455988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.7</a:t>
            </a:r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>
            <a:off x="1858963" y="3530600"/>
            <a:ext cx="968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514475" y="2462213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.8</a:t>
            </a:r>
            <a:endParaRPr lang="en-US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1858963" y="2533650"/>
            <a:ext cx="968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1514475" y="1466850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.9</a:t>
            </a:r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 flipH="1">
            <a:off x="1858963" y="1538288"/>
            <a:ext cx="968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1573213" y="4714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/>
              <a:t>1</a:t>
            </a:r>
            <a:endParaRPr lang="en-US"/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858963" y="544513"/>
            <a:ext cx="968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1955800" y="403225"/>
            <a:ext cx="6418263" cy="4262438"/>
          </a:xfrm>
          <a:custGeom>
            <a:avLst/>
            <a:gdLst>
              <a:gd name="T0" fmla="*/ 2147483647 w 2967"/>
              <a:gd name="T1" fmla="*/ 2147483647 h 1967"/>
              <a:gd name="T2" fmla="*/ 0 w 2967"/>
              <a:gd name="T3" fmla="*/ 2147483647 h 1967"/>
              <a:gd name="T4" fmla="*/ 0 w 2967"/>
              <a:gd name="T5" fmla="*/ 0 h 1967"/>
              <a:gd name="T6" fmla="*/ 0 60000 65536"/>
              <a:gd name="T7" fmla="*/ 0 60000 65536"/>
              <a:gd name="T8" fmla="*/ 0 60000 65536"/>
              <a:gd name="T9" fmla="*/ 0 w 2967"/>
              <a:gd name="T10" fmla="*/ 0 h 1967"/>
              <a:gd name="T11" fmla="*/ 2967 w 2967"/>
              <a:gd name="T12" fmla="*/ 1967 h 1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7" h="1967">
                <a:moveTo>
                  <a:pt x="2967" y="1967"/>
                </a:moveTo>
                <a:lnTo>
                  <a:pt x="0" y="196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95" name="Freeform 31"/>
          <p:cNvSpPr>
            <a:spLocks/>
          </p:cNvSpPr>
          <p:nvPr/>
        </p:nvSpPr>
        <p:spPr bwMode="auto">
          <a:xfrm>
            <a:off x="2109788" y="544513"/>
            <a:ext cx="6111875" cy="2611437"/>
          </a:xfrm>
          <a:custGeom>
            <a:avLst/>
            <a:gdLst>
              <a:gd name="T0" fmla="*/ 0 w 2825"/>
              <a:gd name="T1" fmla="*/ 0 h 1205"/>
              <a:gd name="T2" fmla="*/ 0 w 2825"/>
              <a:gd name="T3" fmla="*/ 0 h 1205"/>
              <a:gd name="T4" fmla="*/ 0 w 2825"/>
              <a:gd name="T5" fmla="*/ 2147483647 h 1205"/>
              <a:gd name="T6" fmla="*/ 0 w 2825"/>
              <a:gd name="T7" fmla="*/ 2147483647 h 1205"/>
              <a:gd name="T8" fmla="*/ 0 w 2825"/>
              <a:gd name="T9" fmla="*/ 2147483647 h 1205"/>
              <a:gd name="T10" fmla="*/ 0 w 2825"/>
              <a:gd name="T11" fmla="*/ 2147483647 h 1205"/>
              <a:gd name="T12" fmla="*/ 2147483647 w 2825"/>
              <a:gd name="T13" fmla="*/ 2147483647 h 1205"/>
              <a:gd name="T14" fmla="*/ 2147483647 w 2825"/>
              <a:gd name="T15" fmla="*/ 2147483647 h 1205"/>
              <a:gd name="T16" fmla="*/ 2147483647 w 2825"/>
              <a:gd name="T17" fmla="*/ 2147483647 h 1205"/>
              <a:gd name="T18" fmla="*/ 2147483647 w 2825"/>
              <a:gd name="T19" fmla="*/ 2147483647 h 1205"/>
              <a:gd name="T20" fmla="*/ 2147483647 w 2825"/>
              <a:gd name="T21" fmla="*/ 2147483647 h 1205"/>
              <a:gd name="T22" fmla="*/ 2147483647 w 2825"/>
              <a:gd name="T23" fmla="*/ 2147483647 h 1205"/>
              <a:gd name="T24" fmla="*/ 2147483647 w 2825"/>
              <a:gd name="T25" fmla="*/ 2147483647 h 1205"/>
              <a:gd name="T26" fmla="*/ 2147483647 w 2825"/>
              <a:gd name="T27" fmla="*/ 2147483647 h 1205"/>
              <a:gd name="T28" fmla="*/ 2147483647 w 2825"/>
              <a:gd name="T29" fmla="*/ 2147483647 h 1205"/>
              <a:gd name="T30" fmla="*/ 2147483647 w 2825"/>
              <a:gd name="T31" fmla="*/ 2147483647 h 1205"/>
              <a:gd name="T32" fmla="*/ 2147483647 w 2825"/>
              <a:gd name="T33" fmla="*/ 2147483647 h 1205"/>
              <a:gd name="T34" fmla="*/ 2147483647 w 2825"/>
              <a:gd name="T35" fmla="*/ 2147483647 h 1205"/>
              <a:gd name="T36" fmla="*/ 2147483647 w 2825"/>
              <a:gd name="T37" fmla="*/ 2147483647 h 1205"/>
              <a:gd name="T38" fmla="*/ 2147483647 w 2825"/>
              <a:gd name="T39" fmla="*/ 2147483647 h 1205"/>
              <a:gd name="T40" fmla="*/ 2147483647 w 2825"/>
              <a:gd name="T41" fmla="*/ 2147483647 h 1205"/>
              <a:gd name="T42" fmla="*/ 2147483647 w 2825"/>
              <a:gd name="T43" fmla="*/ 2147483647 h 1205"/>
              <a:gd name="T44" fmla="*/ 2147483647 w 2825"/>
              <a:gd name="T45" fmla="*/ 2147483647 h 1205"/>
              <a:gd name="T46" fmla="*/ 2147483647 w 2825"/>
              <a:gd name="T47" fmla="*/ 2147483647 h 1205"/>
              <a:gd name="T48" fmla="*/ 2147483647 w 2825"/>
              <a:gd name="T49" fmla="*/ 2147483647 h 1205"/>
              <a:gd name="T50" fmla="*/ 2147483647 w 2825"/>
              <a:gd name="T51" fmla="*/ 2147483647 h 1205"/>
              <a:gd name="T52" fmla="*/ 2147483647 w 2825"/>
              <a:gd name="T53" fmla="*/ 2147483647 h 1205"/>
              <a:gd name="T54" fmla="*/ 2147483647 w 2825"/>
              <a:gd name="T55" fmla="*/ 2147483647 h 1205"/>
              <a:gd name="T56" fmla="*/ 2147483647 w 2825"/>
              <a:gd name="T57" fmla="*/ 2147483647 h 1205"/>
              <a:gd name="T58" fmla="*/ 2147483647 w 2825"/>
              <a:gd name="T59" fmla="*/ 2147483647 h 1205"/>
              <a:gd name="T60" fmla="*/ 2147483647 w 2825"/>
              <a:gd name="T61" fmla="*/ 2147483647 h 1205"/>
              <a:gd name="T62" fmla="*/ 2147483647 w 2825"/>
              <a:gd name="T63" fmla="*/ 2147483647 h 1205"/>
              <a:gd name="T64" fmla="*/ 2147483647 w 2825"/>
              <a:gd name="T65" fmla="*/ 2147483647 h 1205"/>
              <a:gd name="T66" fmla="*/ 2147483647 w 2825"/>
              <a:gd name="T67" fmla="*/ 2147483647 h 1205"/>
              <a:gd name="T68" fmla="*/ 2147483647 w 2825"/>
              <a:gd name="T69" fmla="*/ 2147483647 h 1205"/>
              <a:gd name="T70" fmla="*/ 2147483647 w 2825"/>
              <a:gd name="T71" fmla="*/ 2147483647 h 1205"/>
              <a:gd name="T72" fmla="*/ 2147483647 w 2825"/>
              <a:gd name="T73" fmla="*/ 2147483647 h 1205"/>
              <a:gd name="T74" fmla="*/ 2147483647 w 2825"/>
              <a:gd name="T75" fmla="*/ 2147483647 h 1205"/>
              <a:gd name="T76" fmla="*/ 2147483647 w 2825"/>
              <a:gd name="T77" fmla="*/ 2147483647 h 1205"/>
              <a:gd name="T78" fmla="*/ 2147483647 w 2825"/>
              <a:gd name="T79" fmla="*/ 2147483647 h 1205"/>
              <a:gd name="T80" fmla="*/ 2147483647 w 2825"/>
              <a:gd name="T81" fmla="*/ 2147483647 h 1205"/>
              <a:gd name="T82" fmla="*/ 2147483647 w 2825"/>
              <a:gd name="T83" fmla="*/ 2147483647 h 1205"/>
              <a:gd name="T84" fmla="*/ 2147483647 w 2825"/>
              <a:gd name="T85" fmla="*/ 2147483647 h 1205"/>
              <a:gd name="T86" fmla="*/ 2147483647 w 2825"/>
              <a:gd name="T87" fmla="*/ 2147483647 h 1205"/>
              <a:gd name="T88" fmla="*/ 2147483647 w 2825"/>
              <a:gd name="T89" fmla="*/ 2147483647 h 1205"/>
              <a:gd name="T90" fmla="*/ 2147483647 w 2825"/>
              <a:gd name="T91" fmla="*/ 2147483647 h 1205"/>
              <a:gd name="T92" fmla="*/ 2147483647 w 2825"/>
              <a:gd name="T93" fmla="*/ 2147483647 h 1205"/>
              <a:gd name="T94" fmla="*/ 2147483647 w 2825"/>
              <a:gd name="T95" fmla="*/ 2147483647 h 1205"/>
              <a:gd name="T96" fmla="*/ 2147483647 w 2825"/>
              <a:gd name="T97" fmla="*/ 2147483647 h 1205"/>
              <a:gd name="T98" fmla="*/ 2147483647 w 2825"/>
              <a:gd name="T99" fmla="*/ 2147483647 h 1205"/>
              <a:gd name="T100" fmla="*/ 2147483647 w 2825"/>
              <a:gd name="T101" fmla="*/ 2147483647 h 1205"/>
              <a:gd name="T102" fmla="*/ 2147483647 w 2825"/>
              <a:gd name="T103" fmla="*/ 2147483647 h 1205"/>
              <a:gd name="T104" fmla="*/ 2147483647 w 2825"/>
              <a:gd name="T105" fmla="*/ 2147483647 h 1205"/>
              <a:gd name="T106" fmla="*/ 2147483647 w 2825"/>
              <a:gd name="T107" fmla="*/ 2147483647 h 1205"/>
              <a:gd name="T108" fmla="*/ 2147483647 w 2825"/>
              <a:gd name="T109" fmla="*/ 2147483647 h 1205"/>
              <a:gd name="T110" fmla="*/ 2147483647 w 2825"/>
              <a:gd name="T111" fmla="*/ 2147483647 h 1205"/>
              <a:gd name="T112" fmla="*/ 2147483647 w 2825"/>
              <a:gd name="T113" fmla="*/ 2147483647 h 1205"/>
              <a:gd name="T114" fmla="*/ 2147483647 w 2825"/>
              <a:gd name="T115" fmla="*/ 2147483647 h 1205"/>
              <a:gd name="T116" fmla="*/ 2147483647 w 2825"/>
              <a:gd name="T117" fmla="*/ 2147483647 h 12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25"/>
              <a:gd name="T178" fmla="*/ 0 h 1205"/>
              <a:gd name="T179" fmla="*/ 2825 w 2825"/>
              <a:gd name="T180" fmla="*/ 1205 h 12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25" h="1205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10"/>
                </a:lnTo>
                <a:lnTo>
                  <a:pt x="0" y="14"/>
                </a:lnTo>
                <a:lnTo>
                  <a:pt x="0" y="18"/>
                </a:lnTo>
                <a:lnTo>
                  <a:pt x="2" y="18"/>
                </a:lnTo>
                <a:lnTo>
                  <a:pt x="2" y="22"/>
                </a:lnTo>
                <a:lnTo>
                  <a:pt x="2" y="33"/>
                </a:lnTo>
                <a:lnTo>
                  <a:pt x="2" y="37"/>
                </a:lnTo>
                <a:lnTo>
                  <a:pt x="2" y="41"/>
                </a:lnTo>
                <a:lnTo>
                  <a:pt x="2" y="45"/>
                </a:lnTo>
                <a:lnTo>
                  <a:pt x="2" y="49"/>
                </a:lnTo>
                <a:lnTo>
                  <a:pt x="2" y="53"/>
                </a:lnTo>
                <a:lnTo>
                  <a:pt x="2" y="59"/>
                </a:lnTo>
                <a:lnTo>
                  <a:pt x="2" y="63"/>
                </a:lnTo>
                <a:lnTo>
                  <a:pt x="2" y="67"/>
                </a:lnTo>
                <a:lnTo>
                  <a:pt x="2" y="71"/>
                </a:lnTo>
                <a:lnTo>
                  <a:pt x="2" y="73"/>
                </a:lnTo>
                <a:lnTo>
                  <a:pt x="2" y="81"/>
                </a:lnTo>
                <a:lnTo>
                  <a:pt x="2" y="85"/>
                </a:lnTo>
                <a:lnTo>
                  <a:pt x="4" y="85"/>
                </a:lnTo>
                <a:lnTo>
                  <a:pt x="4" y="87"/>
                </a:lnTo>
                <a:lnTo>
                  <a:pt x="4" y="90"/>
                </a:lnTo>
                <a:lnTo>
                  <a:pt x="4" y="94"/>
                </a:lnTo>
                <a:lnTo>
                  <a:pt x="4" y="96"/>
                </a:lnTo>
                <a:lnTo>
                  <a:pt x="4" y="100"/>
                </a:lnTo>
                <a:lnTo>
                  <a:pt x="4" y="104"/>
                </a:lnTo>
                <a:lnTo>
                  <a:pt x="4" y="106"/>
                </a:lnTo>
                <a:lnTo>
                  <a:pt x="4" y="110"/>
                </a:lnTo>
                <a:lnTo>
                  <a:pt x="4" y="116"/>
                </a:lnTo>
                <a:lnTo>
                  <a:pt x="4" y="120"/>
                </a:lnTo>
                <a:lnTo>
                  <a:pt x="4" y="122"/>
                </a:lnTo>
                <a:lnTo>
                  <a:pt x="4" y="132"/>
                </a:lnTo>
                <a:lnTo>
                  <a:pt x="4" y="134"/>
                </a:lnTo>
                <a:lnTo>
                  <a:pt x="6" y="134"/>
                </a:lnTo>
                <a:lnTo>
                  <a:pt x="6" y="138"/>
                </a:lnTo>
                <a:lnTo>
                  <a:pt x="6" y="142"/>
                </a:lnTo>
                <a:lnTo>
                  <a:pt x="6" y="150"/>
                </a:lnTo>
                <a:lnTo>
                  <a:pt x="6" y="155"/>
                </a:lnTo>
                <a:lnTo>
                  <a:pt x="6" y="159"/>
                </a:lnTo>
                <a:lnTo>
                  <a:pt x="6" y="161"/>
                </a:lnTo>
                <a:lnTo>
                  <a:pt x="6" y="165"/>
                </a:lnTo>
                <a:lnTo>
                  <a:pt x="6" y="167"/>
                </a:lnTo>
                <a:lnTo>
                  <a:pt x="6" y="171"/>
                </a:lnTo>
                <a:lnTo>
                  <a:pt x="6" y="173"/>
                </a:lnTo>
                <a:lnTo>
                  <a:pt x="6" y="177"/>
                </a:lnTo>
                <a:lnTo>
                  <a:pt x="6" y="179"/>
                </a:lnTo>
                <a:lnTo>
                  <a:pt x="6" y="183"/>
                </a:lnTo>
                <a:lnTo>
                  <a:pt x="6" y="185"/>
                </a:lnTo>
                <a:lnTo>
                  <a:pt x="8" y="185"/>
                </a:lnTo>
                <a:lnTo>
                  <a:pt x="8" y="189"/>
                </a:lnTo>
                <a:lnTo>
                  <a:pt x="8" y="195"/>
                </a:lnTo>
                <a:lnTo>
                  <a:pt x="8" y="197"/>
                </a:lnTo>
                <a:lnTo>
                  <a:pt x="8" y="201"/>
                </a:lnTo>
                <a:lnTo>
                  <a:pt x="8" y="203"/>
                </a:lnTo>
                <a:lnTo>
                  <a:pt x="8" y="207"/>
                </a:lnTo>
                <a:lnTo>
                  <a:pt x="10" y="207"/>
                </a:lnTo>
                <a:lnTo>
                  <a:pt x="10" y="213"/>
                </a:lnTo>
                <a:lnTo>
                  <a:pt x="10" y="220"/>
                </a:lnTo>
                <a:lnTo>
                  <a:pt x="12" y="220"/>
                </a:lnTo>
                <a:lnTo>
                  <a:pt x="12" y="222"/>
                </a:lnTo>
                <a:lnTo>
                  <a:pt x="12" y="226"/>
                </a:lnTo>
                <a:lnTo>
                  <a:pt x="14" y="226"/>
                </a:lnTo>
                <a:lnTo>
                  <a:pt x="14" y="228"/>
                </a:lnTo>
                <a:lnTo>
                  <a:pt x="14" y="232"/>
                </a:lnTo>
                <a:lnTo>
                  <a:pt x="14" y="234"/>
                </a:lnTo>
                <a:lnTo>
                  <a:pt x="16" y="234"/>
                </a:lnTo>
                <a:lnTo>
                  <a:pt x="16" y="238"/>
                </a:lnTo>
                <a:lnTo>
                  <a:pt x="16" y="240"/>
                </a:lnTo>
                <a:lnTo>
                  <a:pt x="16" y="244"/>
                </a:lnTo>
                <a:lnTo>
                  <a:pt x="16" y="246"/>
                </a:lnTo>
                <a:lnTo>
                  <a:pt x="16" y="248"/>
                </a:lnTo>
                <a:lnTo>
                  <a:pt x="18" y="248"/>
                </a:lnTo>
                <a:lnTo>
                  <a:pt x="18" y="252"/>
                </a:lnTo>
                <a:lnTo>
                  <a:pt x="18" y="254"/>
                </a:lnTo>
                <a:lnTo>
                  <a:pt x="18" y="258"/>
                </a:lnTo>
                <a:lnTo>
                  <a:pt x="18" y="260"/>
                </a:lnTo>
                <a:lnTo>
                  <a:pt x="18" y="264"/>
                </a:lnTo>
                <a:lnTo>
                  <a:pt x="18" y="266"/>
                </a:lnTo>
                <a:lnTo>
                  <a:pt x="20" y="266"/>
                </a:lnTo>
                <a:lnTo>
                  <a:pt x="20" y="268"/>
                </a:lnTo>
                <a:lnTo>
                  <a:pt x="20" y="272"/>
                </a:lnTo>
                <a:lnTo>
                  <a:pt x="20" y="274"/>
                </a:lnTo>
                <a:lnTo>
                  <a:pt x="20" y="278"/>
                </a:lnTo>
                <a:lnTo>
                  <a:pt x="22" y="278"/>
                </a:lnTo>
                <a:lnTo>
                  <a:pt x="22" y="280"/>
                </a:lnTo>
                <a:lnTo>
                  <a:pt x="22" y="283"/>
                </a:lnTo>
                <a:lnTo>
                  <a:pt x="22" y="285"/>
                </a:lnTo>
                <a:lnTo>
                  <a:pt x="22" y="287"/>
                </a:lnTo>
                <a:lnTo>
                  <a:pt x="24" y="287"/>
                </a:lnTo>
                <a:lnTo>
                  <a:pt x="24" y="291"/>
                </a:lnTo>
                <a:lnTo>
                  <a:pt x="26" y="291"/>
                </a:lnTo>
                <a:lnTo>
                  <a:pt x="26" y="293"/>
                </a:lnTo>
                <a:lnTo>
                  <a:pt x="26" y="297"/>
                </a:lnTo>
                <a:lnTo>
                  <a:pt x="26" y="299"/>
                </a:lnTo>
                <a:lnTo>
                  <a:pt x="26" y="303"/>
                </a:lnTo>
                <a:lnTo>
                  <a:pt x="28" y="303"/>
                </a:lnTo>
                <a:lnTo>
                  <a:pt x="28" y="305"/>
                </a:lnTo>
                <a:lnTo>
                  <a:pt x="28" y="309"/>
                </a:lnTo>
                <a:lnTo>
                  <a:pt x="28" y="311"/>
                </a:lnTo>
                <a:lnTo>
                  <a:pt x="28" y="313"/>
                </a:lnTo>
                <a:lnTo>
                  <a:pt x="28" y="319"/>
                </a:lnTo>
                <a:lnTo>
                  <a:pt x="28" y="323"/>
                </a:lnTo>
                <a:lnTo>
                  <a:pt x="28" y="325"/>
                </a:lnTo>
                <a:lnTo>
                  <a:pt x="30" y="325"/>
                </a:lnTo>
                <a:lnTo>
                  <a:pt x="30" y="329"/>
                </a:lnTo>
                <a:lnTo>
                  <a:pt x="30" y="331"/>
                </a:lnTo>
                <a:lnTo>
                  <a:pt x="30" y="333"/>
                </a:lnTo>
                <a:lnTo>
                  <a:pt x="32" y="333"/>
                </a:lnTo>
                <a:lnTo>
                  <a:pt x="32" y="337"/>
                </a:lnTo>
                <a:lnTo>
                  <a:pt x="32" y="449"/>
                </a:lnTo>
                <a:lnTo>
                  <a:pt x="36" y="449"/>
                </a:lnTo>
                <a:lnTo>
                  <a:pt x="36" y="453"/>
                </a:lnTo>
                <a:lnTo>
                  <a:pt x="44" y="453"/>
                </a:lnTo>
                <a:lnTo>
                  <a:pt x="44" y="455"/>
                </a:lnTo>
                <a:lnTo>
                  <a:pt x="63" y="455"/>
                </a:lnTo>
                <a:lnTo>
                  <a:pt x="63" y="557"/>
                </a:lnTo>
                <a:lnTo>
                  <a:pt x="95" y="557"/>
                </a:lnTo>
                <a:lnTo>
                  <a:pt x="95" y="604"/>
                </a:lnTo>
                <a:lnTo>
                  <a:pt x="126" y="604"/>
                </a:lnTo>
                <a:lnTo>
                  <a:pt x="126" y="642"/>
                </a:lnTo>
                <a:lnTo>
                  <a:pt x="158" y="642"/>
                </a:lnTo>
                <a:lnTo>
                  <a:pt x="158" y="669"/>
                </a:lnTo>
                <a:lnTo>
                  <a:pt x="189" y="669"/>
                </a:lnTo>
                <a:lnTo>
                  <a:pt x="189" y="685"/>
                </a:lnTo>
                <a:lnTo>
                  <a:pt x="221" y="685"/>
                </a:lnTo>
                <a:lnTo>
                  <a:pt x="221" y="703"/>
                </a:lnTo>
                <a:lnTo>
                  <a:pt x="250" y="703"/>
                </a:lnTo>
                <a:lnTo>
                  <a:pt x="250" y="719"/>
                </a:lnTo>
                <a:lnTo>
                  <a:pt x="282" y="719"/>
                </a:lnTo>
                <a:lnTo>
                  <a:pt x="282" y="727"/>
                </a:lnTo>
                <a:lnTo>
                  <a:pt x="313" y="727"/>
                </a:lnTo>
                <a:lnTo>
                  <a:pt x="313" y="744"/>
                </a:lnTo>
                <a:lnTo>
                  <a:pt x="345" y="744"/>
                </a:lnTo>
                <a:lnTo>
                  <a:pt x="345" y="762"/>
                </a:lnTo>
                <a:lnTo>
                  <a:pt x="376" y="762"/>
                </a:lnTo>
                <a:lnTo>
                  <a:pt x="376" y="786"/>
                </a:lnTo>
                <a:lnTo>
                  <a:pt x="408" y="786"/>
                </a:lnTo>
                <a:lnTo>
                  <a:pt x="408" y="799"/>
                </a:lnTo>
                <a:lnTo>
                  <a:pt x="439" y="799"/>
                </a:lnTo>
                <a:lnTo>
                  <a:pt x="439" y="801"/>
                </a:lnTo>
                <a:lnTo>
                  <a:pt x="471" y="801"/>
                </a:lnTo>
                <a:lnTo>
                  <a:pt x="471" y="811"/>
                </a:lnTo>
                <a:lnTo>
                  <a:pt x="502" y="811"/>
                </a:lnTo>
                <a:lnTo>
                  <a:pt x="502" y="819"/>
                </a:lnTo>
                <a:lnTo>
                  <a:pt x="534" y="819"/>
                </a:lnTo>
                <a:lnTo>
                  <a:pt x="534" y="827"/>
                </a:lnTo>
                <a:lnTo>
                  <a:pt x="565" y="827"/>
                </a:lnTo>
                <a:lnTo>
                  <a:pt x="565" y="839"/>
                </a:lnTo>
                <a:lnTo>
                  <a:pt x="597" y="839"/>
                </a:lnTo>
                <a:lnTo>
                  <a:pt x="597" y="853"/>
                </a:lnTo>
                <a:lnTo>
                  <a:pt x="628" y="853"/>
                </a:lnTo>
                <a:lnTo>
                  <a:pt x="628" y="872"/>
                </a:lnTo>
                <a:lnTo>
                  <a:pt x="660" y="872"/>
                </a:lnTo>
                <a:lnTo>
                  <a:pt x="660" y="874"/>
                </a:lnTo>
                <a:lnTo>
                  <a:pt x="691" y="874"/>
                </a:lnTo>
                <a:lnTo>
                  <a:pt x="691" y="880"/>
                </a:lnTo>
                <a:lnTo>
                  <a:pt x="723" y="880"/>
                </a:lnTo>
                <a:lnTo>
                  <a:pt x="754" y="880"/>
                </a:lnTo>
                <a:lnTo>
                  <a:pt x="754" y="888"/>
                </a:lnTo>
                <a:lnTo>
                  <a:pt x="784" y="888"/>
                </a:lnTo>
                <a:lnTo>
                  <a:pt x="784" y="898"/>
                </a:lnTo>
                <a:lnTo>
                  <a:pt x="815" y="898"/>
                </a:lnTo>
                <a:lnTo>
                  <a:pt x="815" y="902"/>
                </a:lnTo>
                <a:lnTo>
                  <a:pt x="847" y="902"/>
                </a:lnTo>
                <a:lnTo>
                  <a:pt x="847" y="914"/>
                </a:lnTo>
                <a:lnTo>
                  <a:pt x="878" y="914"/>
                </a:lnTo>
                <a:lnTo>
                  <a:pt x="878" y="927"/>
                </a:lnTo>
                <a:lnTo>
                  <a:pt x="910" y="927"/>
                </a:lnTo>
                <a:lnTo>
                  <a:pt x="910" y="935"/>
                </a:lnTo>
                <a:lnTo>
                  <a:pt x="941" y="935"/>
                </a:lnTo>
                <a:lnTo>
                  <a:pt x="941" y="953"/>
                </a:lnTo>
                <a:lnTo>
                  <a:pt x="973" y="953"/>
                </a:lnTo>
                <a:lnTo>
                  <a:pt x="973" y="961"/>
                </a:lnTo>
                <a:lnTo>
                  <a:pt x="1036" y="961"/>
                </a:lnTo>
                <a:lnTo>
                  <a:pt x="1036" y="975"/>
                </a:lnTo>
                <a:lnTo>
                  <a:pt x="1067" y="975"/>
                </a:lnTo>
                <a:lnTo>
                  <a:pt x="1067" y="983"/>
                </a:lnTo>
                <a:lnTo>
                  <a:pt x="1099" y="983"/>
                </a:lnTo>
                <a:lnTo>
                  <a:pt x="1099" y="984"/>
                </a:lnTo>
                <a:lnTo>
                  <a:pt x="1130" y="984"/>
                </a:lnTo>
                <a:lnTo>
                  <a:pt x="1130" y="998"/>
                </a:lnTo>
                <a:lnTo>
                  <a:pt x="1162" y="998"/>
                </a:lnTo>
                <a:lnTo>
                  <a:pt x="1162" y="1006"/>
                </a:lnTo>
                <a:lnTo>
                  <a:pt x="1193" y="1006"/>
                </a:lnTo>
                <a:lnTo>
                  <a:pt x="1193" y="1012"/>
                </a:lnTo>
                <a:lnTo>
                  <a:pt x="1225" y="1012"/>
                </a:lnTo>
                <a:lnTo>
                  <a:pt x="1225" y="1014"/>
                </a:lnTo>
                <a:lnTo>
                  <a:pt x="1256" y="1014"/>
                </a:lnTo>
                <a:lnTo>
                  <a:pt x="1256" y="1020"/>
                </a:lnTo>
                <a:lnTo>
                  <a:pt x="1288" y="1020"/>
                </a:lnTo>
                <a:lnTo>
                  <a:pt x="1288" y="1022"/>
                </a:lnTo>
                <a:lnTo>
                  <a:pt x="1317" y="1022"/>
                </a:lnTo>
                <a:lnTo>
                  <a:pt x="1317" y="1030"/>
                </a:lnTo>
                <a:lnTo>
                  <a:pt x="1349" y="1030"/>
                </a:lnTo>
                <a:lnTo>
                  <a:pt x="1349" y="1034"/>
                </a:lnTo>
                <a:lnTo>
                  <a:pt x="1380" y="1034"/>
                </a:lnTo>
                <a:lnTo>
                  <a:pt x="1380" y="1036"/>
                </a:lnTo>
                <a:lnTo>
                  <a:pt x="1412" y="1036"/>
                </a:lnTo>
                <a:lnTo>
                  <a:pt x="1412" y="1038"/>
                </a:lnTo>
                <a:lnTo>
                  <a:pt x="1443" y="1038"/>
                </a:lnTo>
                <a:lnTo>
                  <a:pt x="1443" y="1042"/>
                </a:lnTo>
                <a:lnTo>
                  <a:pt x="1475" y="1042"/>
                </a:lnTo>
                <a:lnTo>
                  <a:pt x="1475" y="1044"/>
                </a:lnTo>
                <a:lnTo>
                  <a:pt x="1506" y="1044"/>
                </a:lnTo>
                <a:lnTo>
                  <a:pt x="1506" y="1049"/>
                </a:lnTo>
                <a:lnTo>
                  <a:pt x="1538" y="1049"/>
                </a:lnTo>
                <a:lnTo>
                  <a:pt x="1538" y="1055"/>
                </a:lnTo>
                <a:lnTo>
                  <a:pt x="1569" y="1055"/>
                </a:lnTo>
                <a:lnTo>
                  <a:pt x="1569" y="1057"/>
                </a:lnTo>
                <a:lnTo>
                  <a:pt x="1601" y="1057"/>
                </a:lnTo>
                <a:lnTo>
                  <a:pt x="1601" y="1063"/>
                </a:lnTo>
                <a:lnTo>
                  <a:pt x="1632" y="1063"/>
                </a:lnTo>
                <a:lnTo>
                  <a:pt x="1632" y="1067"/>
                </a:lnTo>
                <a:lnTo>
                  <a:pt x="1664" y="1067"/>
                </a:lnTo>
                <a:lnTo>
                  <a:pt x="1664" y="1073"/>
                </a:lnTo>
                <a:lnTo>
                  <a:pt x="1695" y="1073"/>
                </a:lnTo>
                <a:lnTo>
                  <a:pt x="1695" y="1077"/>
                </a:lnTo>
                <a:lnTo>
                  <a:pt x="1758" y="1077"/>
                </a:lnTo>
                <a:lnTo>
                  <a:pt x="1758" y="1079"/>
                </a:lnTo>
                <a:lnTo>
                  <a:pt x="1790" y="1079"/>
                </a:lnTo>
                <a:lnTo>
                  <a:pt x="1790" y="1081"/>
                </a:lnTo>
                <a:lnTo>
                  <a:pt x="1821" y="1081"/>
                </a:lnTo>
                <a:lnTo>
                  <a:pt x="1821" y="1087"/>
                </a:lnTo>
                <a:lnTo>
                  <a:pt x="1882" y="1087"/>
                </a:lnTo>
                <a:lnTo>
                  <a:pt x="1882" y="1095"/>
                </a:lnTo>
                <a:lnTo>
                  <a:pt x="1914" y="1095"/>
                </a:lnTo>
                <a:lnTo>
                  <a:pt x="1914" y="1101"/>
                </a:lnTo>
                <a:lnTo>
                  <a:pt x="1977" y="1101"/>
                </a:lnTo>
                <a:lnTo>
                  <a:pt x="1977" y="1107"/>
                </a:lnTo>
                <a:lnTo>
                  <a:pt x="2008" y="1107"/>
                </a:lnTo>
                <a:lnTo>
                  <a:pt x="2008" y="1112"/>
                </a:lnTo>
                <a:lnTo>
                  <a:pt x="2040" y="1112"/>
                </a:lnTo>
                <a:lnTo>
                  <a:pt x="2040" y="1114"/>
                </a:lnTo>
                <a:lnTo>
                  <a:pt x="2071" y="1114"/>
                </a:lnTo>
                <a:lnTo>
                  <a:pt x="2071" y="1120"/>
                </a:lnTo>
                <a:lnTo>
                  <a:pt x="2103" y="1120"/>
                </a:lnTo>
                <a:lnTo>
                  <a:pt x="2103" y="1122"/>
                </a:lnTo>
                <a:lnTo>
                  <a:pt x="2134" y="1122"/>
                </a:lnTo>
                <a:lnTo>
                  <a:pt x="2134" y="1124"/>
                </a:lnTo>
                <a:lnTo>
                  <a:pt x="2197" y="1124"/>
                </a:lnTo>
                <a:lnTo>
                  <a:pt x="2197" y="1130"/>
                </a:lnTo>
                <a:lnTo>
                  <a:pt x="2228" y="1130"/>
                </a:lnTo>
                <a:lnTo>
                  <a:pt x="2228" y="1134"/>
                </a:lnTo>
                <a:lnTo>
                  <a:pt x="2260" y="1134"/>
                </a:lnTo>
                <a:lnTo>
                  <a:pt x="2260" y="1138"/>
                </a:lnTo>
                <a:lnTo>
                  <a:pt x="2291" y="1138"/>
                </a:lnTo>
                <a:lnTo>
                  <a:pt x="2291" y="1144"/>
                </a:lnTo>
                <a:lnTo>
                  <a:pt x="2323" y="1144"/>
                </a:lnTo>
                <a:lnTo>
                  <a:pt x="2323" y="1146"/>
                </a:lnTo>
                <a:lnTo>
                  <a:pt x="2354" y="1146"/>
                </a:lnTo>
                <a:lnTo>
                  <a:pt x="2415" y="1146"/>
                </a:lnTo>
                <a:lnTo>
                  <a:pt x="2447" y="1146"/>
                </a:lnTo>
                <a:lnTo>
                  <a:pt x="2447" y="1156"/>
                </a:lnTo>
                <a:lnTo>
                  <a:pt x="2478" y="1156"/>
                </a:lnTo>
                <a:lnTo>
                  <a:pt x="2478" y="1160"/>
                </a:lnTo>
                <a:lnTo>
                  <a:pt x="2510" y="1160"/>
                </a:lnTo>
                <a:lnTo>
                  <a:pt x="2510" y="1164"/>
                </a:lnTo>
                <a:lnTo>
                  <a:pt x="2541" y="1164"/>
                </a:lnTo>
                <a:lnTo>
                  <a:pt x="2541" y="1166"/>
                </a:lnTo>
                <a:lnTo>
                  <a:pt x="2573" y="1166"/>
                </a:lnTo>
                <a:lnTo>
                  <a:pt x="2573" y="1170"/>
                </a:lnTo>
                <a:lnTo>
                  <a:pt x="2604" y="1170"/>
                </a:lnTo>
                <a:lnTo>
                  <a:pt x="2604" y="1172"/>
                </a:lnTo>
                <a:lnTo>
                  <a:pt x="2636" y="1172"/>
                </a:lnTo>
                <a:lnTo>
                  <a:pt x="2636" y="1177"/>
                </a:lnTo>
                <a:lnTo>
                  <a:pt x="2667" y="1177"/>
                </a:lnTo>
                <a:lnTo>
                  <a:pt x="2667" y="1179"/>
                </a:lnTo>
                <a:lnTo>
                  <a:pt x="2793" y="1179"/>
                </a:lnTo>
                <a:lnTo>
                  <a:pt x="2793" y="1185"/>
                </a:lnTo>
                <a:lnTo>
                  <a:pt x="2825" y="1185"/>
                </a:lnTo>
                <a:lnTo>
                  <a:pt x="2825" y="1205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96" name="Freeform 32"/>
          <p:cNvSpPr>
            <a:spLocks/>
          </p:cNvSpPr>
          <p:nvPr/>
        </p:nvSpPr>
        <p:spPr bwMode="auto">
          <a:xfrm>
            <a:off x="2109788" y="544513"/>
            <a:ext cx="6111875" cy="1114425"/>
          </a:xfrm>
          <a:custGeom>
            <a:avLst/>
            <a:gdLst>
              <a:gd name="T0" fmla="*/ 0 w 2825"/>
              <a:gd name="T1" fmla="*/ 0 h 514"/>
              <a:gd name="T2" fmla="*/ 0 w 2825"/>
              <a:gd name="T3" fmla="*/ 0 h 514"/>
              <a:gd name="T4" fmla="*/ 0 w 2825"/>
              <a:gd name="T5" fmla="*/ 2147483647 h 514"/>
              <a:gd name="T6" fmla="*/ 0 w 2825"/>
              <a:gd name="T7" fmla="*/ 2147483647 h 514"/>
              <a:gd name="T8" fmla="*/ 0 w 2825"/>
              <a:gd name="T9" fmla="*/ 2147483647 h 514"/>
              <a:gd name="T10" fmla="*/ 0 w 2825"/>
              <a:gd name="T11" fmla="*/ 2147483647 h 514"/>
              <a:gd name="T12" fmla="*/ 2147483647 w 2825"/>
              <a:gd name="T13" fmla="*/ 2147483647 h 514"/>
              <a:gd name="T14" fmla="*/ 2147483647 w 2825"/>
              <a:gd name="T15" fmla="*/ 2147483647 h 514"/>
              <a:gd name="T16" fmla="*/ 2147483647 w 2825"/>
              <a:gd name="T17" fmla="*/ 2147483647 h 514"/>
              <a:gd name="T18" fmla="*/ 2147483647 w 2825"/>
              <a:gd name="T19" fmla="*/ 2147483647 h 514"/>
              <a:gd name="T20" fmla="*/ 2147483647 w 2825"/>
              <a:gd name="T21" fmla="*/ 2147483647 h 514"/>
              <a:gd name="T22" fmla="*/ 2147483647 w 2825"/>
              <a:gd name="T23" fmla="*/ 2147483647 h 514"/>
              <a:gd name="T24" fmla="*/ 2147483647 w 2825"/>
              <a:gd name="T25" fmla="*/ 2147483647 h 514"/>
              <a:gd name="T26" fmla="*/ 2147483647 w 2825"/>
              <a:gd name="T27" fmla="*/ 2147483647 h 514"/>
              <a:gd name="T28" fmla="*/ 2147483647 w 2825"/>
              <a:gd name="T29" fmla="*/ 2147483647 h 514"/>
              <a:gd name="T30" fmla="*/ 2147483647 w 2825"/>
              <a:gd name="T31" fmla="*/ 2147483647 h 514"/>
              <a:gd name="T32" fmla="*/ 2147483647 w 2825"/>
              <a:gd name="T33" fmla="*/ 2147483647 h 514"/>
              <a:gd name="T34" fmla="*/ 2147483647 w 2825"/>
              <a:gd name="T35" fmla="*/ 2147483647 h 514"/>
              <a:gd name="T36" fmla="*/ 2147483647 w 2825"/>
              <a:gd name="T37" fmla="*/ 2147483647 h 514"/>
              <a:gd name="T38" fmla="*/ 2147483647 w 2825"/>
              <a:gd name="T39" fmla="*/ 2147483647 h 514"/>
              <a:gd name="T40" fmla="*/ 2147483647 w 2825"/>
              <a:gd name="T41" fmla="*/ 2147483647 h 514"/>
              <a:gd name="T42" fmla="*/ 2147483647 w 2825"/>
              <a:gd name="T43" fmla="*/ 2147483647 h 514"/>
              <a:gd name="T44" fmla="*/ 2147483647 w 2825"/>
              <a:gd name="T45" fmla="*/ 2147483647 h 514"/>
              <a:gd name="T46" fmla="*/ 2147483647 w 2825"/>
              <a:gd name="T47" fmla="*/ 2147483647 h 514"/>
              <a:gd name="T48" fmla="*/ 2147483647 w 2825"/>
              <a:gd name="T49" fmla="*/ 2147483647 h 514"/>
              <a:gd name="T50" fmla="*/ 2147483647 w 2825"/>
              <a:gd name="T51" fmla="*/ 2147483647 h 514"/>
              <a:gd name="T52" fmla="*/ 2147483647 w 2825"/>
              <a:gd name="T53" fmla="*/ 2147483647 h 514"/>
              <a:gd name="T54" fmla="*/ 2147483647 w 2825"/>
              <a:gd name="T55" fmla="*/ 2147483647 h 514"/>
              <a:gd name="T56" fmla="*/ 2147483647 w 2825"/>
              <a:gd name="T57" fmla="*/ 2147483647 h 514"/>
              <a:gd name="T58" fmla="*/ 2147483647 w 2825"/>
              <a:gd name="T59" fmla="*/ 2147483647 h 514"/>
              <a:gd name="T60" fmla="*/ 2147483647 w 2825"/>
              <a:gd name="T61" fmla="*/ 2147483647 h 514"/>
              <a:gd name="T62" fmla="*/ 2147483647 w 2825"/>
              <a:gd name="T63" fmla="*/ 2147483647 h 514"/>
              <a:gd name="T64" fmla="*/ 2147483647 w 2825"/>
              <a:gd name="T65" fmla="*/ 2147483647 h 514"/>
              <a:gd name="T66" fmla="*/ 2147483647 w 2825"/>
              <a:gd name="T67" fmla="*/ 2147483647 h 514"/>
              <a:gd name="T68" fmla="*/ 2147483647 w 2825"/>
              <a:gd name="T69" fmla="*/ 2147483647 h 514"/>
              <a:gd name="T70" fmla="*/ 2147483647 w 2825"/>
              <a:gd name="T71" fmla="*/ 2147483647 h 514"/>
              <a:gd name="T72" fmla="*/ 2147483647 w 2825"/>
              <a:gd name="T73" fmla="*/ 2147483647 h 514"/>
              <a:gd name="T74" fmla="*/ 2147483647 w 2825"/>
              <a:gd name="T75" fmla="*/ 2147483647 h 514"/>
              <a:gd name="T76" fmla="*/ 2147483647 w 2825"/>
              <a:gd name="T77" fmla="*/ 2147483647 h 514"/>
              <a:gd name="T78" fmla="*/ 2147483647 w 2825"/>
              <a:gd name="T79" fmla="*/ 2147483647 h 514"/>
              <a:gd name="T80" fmla="*/ 2147483647 w 2825"/>
              <a:gd name="T81" fmla="*/ 2147483647 h 514"/>
              <a:gd name="T82" fmla="*/ 2147483647 w 2825"/>
              <a:gd name="T83" fmla="*/ 2147483647 h 514"/>
              <a:gd name="T84" fmla="*/ 2147483647 w 2825"/>
              <a:gd name="T85" fmla="*/ 2147483647 h 514"/>
              <a:gd name="T86" fmla="*/ 2147483647 w 2825"/>
              <a:gd name="T87" fmla="*/ 2147483647 h 514"/>
              <a:gd name="T88" fmla="*/ 2147483647 w 2825"/>
              <a:gd name="T89" fmla="*/ 2147483647 h 514"/>
              <a:gd name="T90" fmla="*/ 2147483647 w 2825"/>
              <a:gd name="T91" fmla="*/ 2147483647 h 514"/>
              <a:gd name="T92" fmla="*/ 2147483647 w 2825"/>
              <a:gd name="T93" fmla="*/ 2147483647 h 514"/>
              <a:gd name="T94" fmla="*/ 2147483647 w 2825"/>
              <a:gd name="T95" fmla="*/ 2147483647 h 514"/>
              <a:gd name="T96" fmla="*/ 2147483647 w 2825"/>
              <a:gd name="T97" fmla="*/ 2147483647 h 514"/>
              <a:gd name="T98" fmla="*/ 2147483647 w 2825"/>
              <a:gd name="T99" fmla="*/ 2147483647 h 514"/>
              <a:gd name="T100" fmla="*/ 2147483647 w 2825"/>
              <a:gd name="T101" fmla="*/ 2147483647 h 514"/>
              <a:gd name="T102" fmla="*/ 2147483647 w 2825"/>
              <a:gd name="T103" fmla="*/ 2147483647 h 514"/>
              <a:gd name="T104" fmla="*/ 2147483647 w 2825"/>
              <a:gd name="T105" fmla="*/ 2147483647 h 514"/>
              <a:gd name="T106" fmla="*/ 2147483647 w 2825"/>
              <a:gd name="T107" fmla="*/ 2147483647 h 514"/>
              <a:gd name="T108" fmla="*/ 2147483647 w 2825"/>
              <a:gd name="T109" fmla="*/ 2147483647 h 514"/>
              <a:gd name="T110" fmla="*/ 2147483647 w 2825"/>
              <a:gd name="T111" fmla="*/ 2147483647 h 514"/>
              <a:gd name="T112" fmla="*/ 2147483647 w 2825"/>
              <a:gd name="T113" fmla="*/ 2147483647 h 514"/>
              <a:gd name="T114" fmla="*/ 2147483647 w 2825"/>
              <a:gd name="T115" fmla="*/ 2147483647 h 514"/>
              <a:gd name="T116" fmla="*/ 2147483647 w 2825"/>
              <a:gd name="T117" fmla="*/ 2147483647 h 514"/>
              <a:gd name="T118" fmla="*/ 2147483647 w 2825"/>
              <a:gd name="T119" fmla="*/ 2147483647 h 5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25"/>
              <a:gd name="T181" fmla="*/ 0 h 514"/>
              <a:gd name="T182" fmla="*/ 2825 w 2825"/>
              <a:gd name="T183" fmla="*/ 514 h 5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25" h="51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10"/>
                </a:lnTo>
                <a:lnTo>
                  <a:pt x="0" y="14"/>
                </a:lnTo>
                <a:lnTo>
                  <a:pt x="2" y="14"/>
                </a:lnTo>
                <a:lnTo>
                  <a:pt x="2" y="18"/>
                </a:lnTo>
                <a:lnTo>
                  <a:pt x="2" y="22"/>
                </a:lnTo>
                <a:lnTo>
                  <a:pt x="2" y="26"/>
                </a:lnTo>
                <a:lnTo>
                  <a:pt x="2" y="29"/>
                </a:lnTo>
                <a:lnTo>
                  <a:pt x="2" y="31"/>
                </a:lnTo>
                <a:lnTo>
                  <a:pt x="2" y="39"/>
                </a:lnTo>
                <a:lnTo>
                  <a:pt x="2" y="43"/>
                </a:lnTo>
                <a:lnTo>
                  <a:pt x="2" y="47"/>
                </a:lnTo>
                <a:lnTo>
                  <a:pt x="4" y="47"/>
                </a:lnTo>
                <a:lnTo>
                  <a:pt x="4" y="49"/>
                </a:lnTo>
                <a:lnTo>
                  <a:pt x="4" y="53"/>
                </a:lnTo>
                <a:lnTo>
                  <a:pt x="4" y="55"/>
                </a:lnTo>
                <a:lnTo>
                  <a:pt x="4" y="59"/>
                </a:lnTo>
                <a:lnTo>
                  <a:pt x="6" y="59"/>
                </a:lnTo>
                <a:lnTo>
                  <a:pt x="6" y="65"/>
                </a:lnTo>
                <a:lnTo>
                  <a:pt x="6" y="69"/>
                </a:lnTo>
                <a:lnTo>
                  <a:pt x="6" y="71"/>
                </a:lnTo>
                <a:lnTo>
                  <a:pt x="6" y="75"/>
                </a:lnTo>
                <a:lnTo>
                  <a:pt x="6" y="77"/>
                </a:lnTo>
                <a:lnTo>
                  <a:pt x="6" y="81"/>
                </a:lnTo>
                <a:lnTo>
                  <a:pt x="6" y="83"/>
                </a:lnTo>
                <a:lnTo>
                  <a:pt x="8" y="83"/>
                </a:lnTo>
                <a:lnTo>
                  <a:pt x="8" y="87"/>
                </a:lnTo>
                <a:lnTo>
                  <a:pt x="8" y="89"/>
                </a:lnTo>
                <a:lnTo>
                  <a:pt x="8" y="92"/>
                </a:lnTo>
                <a:lnTo>
                  <a:pt x="8" y="94"/>
                </a:lnTo>
                <a:lnTo>
                  <a:pt x="10" y="94"/>
                </a:lnTo>
                <a:lnTo>
                  <a:pt x="10" y="98"/>
                </a:lnTo>
                <a:lnTo>
                  <a:pt x="12" y="98"/>
                </a:lnTo>
                <a:lnTo>
                  <a:pt x="12" y="100"/>
                </a:lnTo>
                <a:lnTo>
                  <a:pt x="14" y="100"/>
                </a:lnTo>
                <a:lnTo>
                  <a:pt x="14" y="104"/>
                </a:lnTo>
                <a:lnTo>
                  <a:pt x="14" y="106"/>
                </a:lnTo>
                <a:lnTo>
                  <a:pt x="16" y="106"/>
                </a:lnTo>
                <a:lnTo>
                  <a:pt x="16" y="108"/>
                </a:lnTo>
                <a:lnTo>
                  <a:pt x="16" y="112"/>
                </a:lnTo>
                <a:lnTo>
                  <a:pt x="16" y="114"/>
                </a:lnTo>
                <a:lnTo>
                  <a:pt x="16" y="118"/>
                </a:lnTo>
                <a:lnTo>
                  <a:pt x="18" y="118"/>
                </a:lnTo>
                <a:lnTo>
                  <a:pt x="18" y="120"/>
                </a:lnTo>
                <a:lnTo>
                  <a:pt x="18" y="124"/>
                </a:lnTo>
                <a:lnTo>
                  <a:pt x="18" y="126"/>
                </a:lnTo>
                <a:lnTo>
                  <a:pt x="18" y="130"/>
                </a:lnTo>
                <a:lnTo>
                  <a:pt x="18" y="132"/>
                </a:lnTo>
                <a:lnTo>
                  <a:pt x="20" y="132"/>
                </a:lnTo>
                <a:lnTo>
                  <a:pt x="20" y="134"/>
                </a:lnTo>
                <a:lnTo>
                  <a:pt x="20" y="138"/>
                </a:lnTo>
                <a:lnTo>
                  <a:pt x="20" y="140"/>
                </a:lnTo>
                <a:lnTo>
                  <a:pt x="20" y="144"/>
                </a:lnTo>
                <a:lnTo>
                  <a:pt x="22" y="144"/>
                </a:lnTo>
                <a:lnTo>
                  <a:pt x="22" y="146"/>
                </a:lnTo>
                <a:lnTo>
                  <a:pt x="22" y="150"/>
                </a:lnTo>
                <a:lnTo>
                  <a:pt x="22" y="152"/>
                </a:lnTo>
                <a:lnTo>
                  <a:pt x="22" y="154"/>
                </a:lnTo>
                <a:lnTo>
                  <a:pt x="24" y="154"/>
                </a:lnTo>
                <a:lnTo>
                  <a:pt x="24" y="157"/>
                </a:lnTo>
                <a:lnTo>
                  <a:pt x="26" y="157"/>
                </a:lnTo>
                <a:lnTo>
                  <a:pt x="26" y="159"/>
                </a:lnTo>
                <a:lnTo>
                  <a:pt x="26" y="163"/>
                </a:lnTo>
                <a:lnTo>
                  <a:pt x="26" y="165"/>
                </a:lnTo>
                <a:lnTo>
                  <a:pt x="26" y="169"/>
                </a:lnTo>
                <a:lnTo>
                  <a:pt x="28" y="169"/>
                </a:lnTo>
                <a:lnTo>
                  <a:pt x="28" y="171"/>
                </a:lnTo>
                <a:lnTo>
                  <a:pt x="28" y="175"/>
                </a:lnTo>
                <a:lnTo>
                  <a:pt x="28" y="177"/>
                </a:lnTo>
                <a:lnTo>
                  <a:pt x="28" y="183"/>
                </a:lnTo>
                <a:lnTo>
                  <a:pt x="28" y="185"/>
                </a:lnTo>
                <a:lnTo>
                  <a:pt x="28" y="189"/>
                </a:lnTo>
                <a:lnTo>
                  <a:pt x="30" y="189"/>
                </a:lnTo>
                <a:lnTo>
                  <a:pt x="30" y="191"/>
                </a:lnTo>
                <a:lnTo>
                  <a:pt x="30" y="195"/>
                </a:lnTo>
                <a:lnTo>
                  <a:pt x="32" y="195"/>
                </a:lnTo>
                <a:lnTo>
                  <a:pt x="32" y="220"/>
                </a:lnTo>
                <a:lnTo>
                  <a:pt x="36" y="220"/>
                </a:lnTo>
                <a:lnTo>
                  <a:pt x="36" y="222"/>
                </a:lnTo>
                <a:lnTo>
                  <a:pt x="44" y="222"/>
                </a:lnTo>
                <a:lnTo>
                  <a:pt x="44" y="224"/>
                </a:lnTo>
                <a:lnTo>
                  <a:pt x="63" y="224"/>
                </a:lnTo>
                <a:lnTo>
                  <a:pt x="63" y="272"/>
                </a:lnTo>
                <a:lnTo>
                  <a:pt x="95" y="272"/>
                </a:lnTo>
                <a:lnTo>
                  <a:pt x="95" y="297"/>
                </a:lnTo>
                <a:lnTo>
                  <a:pt x="126" y="297"/>
                </a:lnTo>
                <a:lnTo>
                  <a:pt x="126" y="315"/>
                </a:lnTo>
                <a:lnTo>
                  <a:pt x="158" y="315"/>
                </a:lnTo>
                <a:lnTo>
                  <a:pt x="158" y="331"/>
                </a:lnTo>
                <a:lnTo>
                  <a:pt x="189" y="331"/>
                </a:lnTo>
                <a:lnTo>
                  <a:pt x="189" y="335"/>
                </a:lnTo>
                <a:lnTo>
                  <a:pt x="221" y="335"/>
                </a:lnTo>
                <a:lnTo>
                  <a:pt x="221" y="341"/>
                </a:lnTo>
                <a:lnTo>
                  <a:pt x="250" y="341"/>
                </a:lnTo>
                <a:lnTo>
                  <a:pt x="250" y="352"/>
                </a:lnTo>
                <a:lnTo>
                  <a:pt x="282" y="352"/>
                </a:lnTo>
                <a:lnTo>
                  <a:pt x="282" y="354"/>
                </a:lnTo>
                <a:lnTo>
                  <a:pt x="313" y="354"/>
                </a:lnTo>
                <a:lnTo>
                  <a:pt x="313" y="360"/>
                </a:lnTo>
                <a:lnTo>
                  <a:pt x="345" y="360"/>
                </a:lnTo>
                <a:lnTo>
                  <a:pt x="345" y="366"/>
                </a:lnTo>
                <a:lnTo>
                  <a:pt x="408" y="366"/>
                </a:lnTo>
                <a:lnTo>
                  <a:pt x="408" y="374"/>
                </a:lnTo>
                <a:lnTo>
                  <a:pt x="471" y="374"/>
                </a:lnTo>
                <a:lnTo>
                  <a:pt x="471" y="376"/>
                </a:lnTo>
                <a:lnTo>
                  <a:pt x="502" y="376"/>
                </a:lnTo>
                <a:lnTo>
                  <a:pt x="502" y="378"/>
                </a:lnTo>
                <a:lnTo>
                  <a:pt x="534" y="378"/>
                </a:lnTo>
                <a:lnTo>
                  <a:pt x="534" y="386"/>
                </a:lnTo>
                <a:lnTo>
                  <a:pt x="565" y="386"/>
                </a:lnTo>
                <a:lnTo>
                  <a:pt x="565" y="392"/>
                </a:lnTo>
                <a:lnTo>
                  <a:pt x="597" y="392"/>
                </a:lnTo>
                <a:lnTo>
                  <a:pt x="597" y="398"/>
                </a:lnTo>
                <a:lnTo>
                  <a:pt x="628" y="398"/>
                </a:lnTo>
                <a:lnTo>
                  <a:pt x="628" y="400"/>
                </a:lnTo>
                <a:lnTo>
                  <a:pt x="660" y="400"/>
                </a:lnTo>
                <a:lnTo>
                  <a:pt x="660" y="404"/>
                </a:lnTo>
                <a:lnTo>
                  <a:pt x="691" y="404"/>
                </a:lnTo>
                <a:lnTo>
                  <a:pt x="723" y="404"/>
                </a:lnTo>
                <a:lnTo>
                  <a:pt x="754" y="404"/>
                </a:lnTo>
                <a:lnTo>
                  <a:pt x="754" y="406"/>
                </a:lnTo>
                <a:lnTo>
                  <a:pt x="784" y="406"/>
                </a:lnTo>
                <a:lnTo>
                  <a:pt x="847" y="406"/>
                </a:lnTo>
                <a:lnTo>
                  <a:pt x="878" y="406"/>
                </a:lnTo>
                <a:lnTo>
                  <a:pt x="878" y="410"/>
                </a:lnTo>
                <a:lnTo>
                  <a:pt x="910" y="410"/>
                </a:lnTo>
                <a:lnTo>
                  <a:pt x="910" y="413"/>
                </a:lnTo>
                <a:lnTo>
                  <a:pt x="941" y="413"/>
                </a:lnTo>
                <a:lnTo>
                  <a:pt x="941" y="427"/>
                </a:lnTo>
                <a:lnTo>
                  <a:pt x="973" y="427"/>
                </a:lnTo>
                <a:lnTo>
                  <a:pt x="973" y="431"/>
                </a:lnTo>
                <a:lnTo>
                  <a:pt x="1036" y="431"/>
                </a:lnTo>
                <a:lnTo>
                  <a:pt x="1036" y="433"/>
                </a:lnTo>
                <a:lnTo>
                  <a:pt x="1067" y="433"/>
                </a:lnTo>
                <a:lnTo>
                  <a:pt x="1099" y="433"/>
                </a:lnTo>
                <a:lnTo>
                  <a:pt x="1130" y="433"/>
                </a:lnTo>
                <a:lnTo>
                  <a:pt x="1162" y="433"/>
                </a:lnTo>
                <a:lnTo>
                  <a:pt x="1162" y="435"/>
                </a:lnTo>
                <a:lnTo>
                  <a:pt x="1193" y="435"/>
                </a:lnTo>
                <a:lnTo>
                  <a:pt x="1193" y="439"/>
                </a:lnTo>
                <a:lnTo>
                  <a:pt x="1225" y="439"/>
                </a:lnTo>
                <a:lnTo>
                  <a:pt x="1225" y="441"/>
                </a:lnTo>
                <a:lnTo>
                  <a:pt x="1256" y="441"/>
                </a:lnTo>
                <a:lnTo>
                  <a:pt x="1256" y="445"/>
                </a:lnTo>
                <a:lnTo>
                  <a:pt x="1288" y="445"/>
                </a:lnTo>
                <a:lnTo>
                  <a:pt x="1317" y="445"/>
                </a:lnTo>
                <a:lnTo>
                  <a:pt x="1317" y="447"/>
                </a:lnTo>
                <a:lnTo>
                  <a:pt x="1349" y="447"/>
                </a:lnTo>
                <a:lnTo>
                  <a:pt x="1380" y="447"/>
                </a:lnTo>
                <a:lnTo>
                  <a:pt x="1380" y="449"/>
                </a:lnTo>
                <a:lnTo>
                  <a:pt x="1412" y="449"/>
                </a:lnTo>
                <a:lnTo>
                  <a:pt x="1443" y="449"/>
                </a:lnTo>
                <a:lnTo>
                  <a:pt x="1443" y="453"/>
                </a:lnTo>
                <a:lnTo>
                  <a:pt x="1475" y="453"/>
                </a:lnTo>
                <a:lnTo>
                  <a:pt x="1538" y="453"/>
                </a:lnTo>
                <a:lnTo>
                  <a:pt x="1538" y="455"/>
                </a:lnTo>
                <a:lnTo>
                  <a:pt x="1569" y="455"/>
                </a:lnTo>
                <a:lnTo>
                  <a:pt x="1601" y="455"/>
                </a:lnTo>
                <a:lnTo>
                  <a:pt x="1632" y="455"/>
                </a:lnTo>
                <a:lnTo>
                  <a:pt x="1632" y="459"/>
                </a:lnTo>
                <a:lnTo>
                  <a:pt x="1664" y="459"/>
                </a:lnTo>
                <a:lnTo>
                  <a:pt x="1664" y="461"/>
                </a:lnTo>
                <a:lnTo>
                  <a:pt x="1695" y="461"/>
                </a:lnTo>
                <a:lnTo>
                  <a:pt x="1695" y="463"/>
                </a:lnTo>
                <a:lnTo>
                  <a:pt x="1758" y="463"/>
                </a:lnTo>
                <a:lnTo>
                  <a:pt x="1790" y="463"/>
                </a:lnTo>
                <a:lnTo>
                  <a:pt x="1790" y="467"/>
                </a:lnTo>
                <a:lnTo>
                  <a:pt x="1821" y="467"/>
                </a:lnTo>
                <a:lnTo>
                  <a:pt x="1821" y="473"/>
                </a:lnTo>
                <a:lnTo>
                  <a:pt x="1882" y="473"/>
                </a:lnTo>
                <a:lnTo>
                  <a:pt x="1945" y="473"/>
                </a:lnTo>
                <a:lnTo>
                  <a:pt x="1977" y="473"/>
                </a:lnTo>
                <a:lnTo>
                  <a:pt x="1977" y="474"/>
                </a:lnTo>
                <a:lnTo>
                  <a:pt x="2008" y="474"/>
                </a:lnTo>
                <a:lnTo>
                  <a:pt x="2008" y="480"/>
                </a:lnTo>
                <a:lnTo>
                  <a:pt x="2040" y="480"/>
                </a:lnTo>
                <a:lnTo>
                  <a:pt x="2071" y="480"/>
                </a:lnTo>
                <a:lnTo>
                  <a:pt x="2071" y="482"/>
                </a:lnTo>
                <a:lnTo>
                  <a:pt x="2134" y="482"/>
                </a:lnTo>
                <a:lnTo>
                  <a:pt x="2166" y="482"/>
                </a:lnTo>
                <a:lnTo>
                  <a:pt x="2166" y="486"/>
                </a:lnTo>
                <a:lnTo>
                  <a:pt x="2197" y="486"/>
                </a:lnTo>
                <a:lnTo>
                  <a:pt x="2260" y="486"/>
                </a:lnTo>
                <a:lnTo>
                  <a:pt x="2260" y="492"/>
                </a:lnTo>
                <a:lnTo>
                  <a:pt x="2291" y="492"/>
                </a:lnTo>
                <a:lnTo>
                  <a:pt x="2323" y="492"/>
                </a:lnTo>
                <a:lnTo>
                  <a:pt x="2323" y="494"/>
                </a:lnTo>
                <a:lnTo>
                  <a:pt x="2354" y="494"/>
                </a:lnTo>
                <a:lnTo>
                  <a:pt x="2354" y="496"/>
                </a:lnTo>
                <a:lnTo>
                  <a:pt x="2415" y="496"/>
                </a:lnTo>
                <a:lnTo>
                  <a:pt x="2447" y="496"/>
                </a:lnTo>
                <a:lnTo>
                  <a:pt x="2447" y="500"/>
                </a:lnTo>
                <a:lnTo>
                  <a:pt x="2478" y="500"/>
                </a:lnTo>
                <a:lnTo>
                  <a:pt x="2510" y="500"/>
                </a:lnTo>
                <a:lnTo>
                  <a:pt x="2541" y="500"/>
                </a:lnTo>
                <a:lnTo>
                  <a:pt x="2541" y="502"/>
                </a:lnTo>
                <a:lnTo>
                  <a:pt x="2604" y="502"/>
                </a:lnTo>
                <a:lnTo>
                  <a:pt x="2604" y="506"/>
                </a:lnTo>
                <a:lnTo>
                  <a:pt x="2636" y="506"/>
                </a:lnTo>
                <a:lnTo>
                  <a:pt x="2667" y="506"/>
                </a:lnTo>
                <a:lnTo>
                  <a:pt x="2667" y="508"/>
                </a:lnTo>
                <a:lnTo>
                  <a:pt x="2793" y="508"/>
                </a:lnTo>
                <a:lnTo>
                  <a:pt x="2793" y="512"/>
                </a:lnTo>
                <a:lnTo>
                  <a:pt x="2825" y="512"/>
                </a:lnTo>
                <a:lnTo>
                  <a:pt x="2825" y="51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8477250" y="5040313"/>
            <a:ext cx="53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161925" y="5238750"/>
            <a:ext cx="914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No. of Patients</a:t>
            </a:r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1109663" y="523875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161925" y="53911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</a:t>
            </a:r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52413" y="5405438"/>
            <a:ext cx="7286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At Risk For:</a:t>
            </a:r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1008063" y="540543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161925" y="556895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487363" y="5737225"/>
            <a:ext cx="1317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St</a:t>
            </a:r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625475" y="5737225"/>
            <a:ext cx="2714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roke</a:t>
            </a:r>
            <a:endParaRPr lang="en-US"/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>
            <a:off x="904875" y="573722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1460500" y="5722938"/>
            <a:ext cx="2762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</a:t>
            </a:r>
            <a:endParaRPr lang="en-US"/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1733550" y="573722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1771650" y="5722938"/>
            <a:ext cx="460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1817688" y="5737225"/>
            <a:ext cx="76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 </a:t>
            </a:r>
            <a:endParaRPr lang="en-US"/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1897063" y="5722938"/>
            <a:ext cx="460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1943100" y="5737225"/>
            <a:ext cx="774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1001    1577</a:t>
            </a:r>
            <a:endParaRPr lang="en-US"/>
          </a:p>
        </p:txBody>
      </p:sp>
      <p:sp>
        <p:nvSpPr>
          <p:cNvPr id="9265" name="Rectangle 49"/>
          <p:cNvSpPr>
            <a:spLocks noChangeArrowheads="1"/>
          </p:cNvSpPr>
          <p:nvPr/>
        </p:nvSpPr>
        <p:spPr bwMode="auto">
          <a:xfrm>
            <a:off x="2744788" y="5722938"/>
            <a:ext cx="1289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                     </a:t>
            </a:r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4008438" y="57372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1527</a:t>
            </a:r>
            <a:endParaRPr lang="en-US"/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4329113" y="5722938"/>
            <a:ext cx="17494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                               </a:t>
            </a:r>
            <a:endParaRPr lang="en-US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6042025" y="57372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1480</a:t>
            </a:r>
            <a:endParaRPr lang="en-US"/>
          </a:p>
        </p:txBody>
      </p:sp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6362700" y="5722938"/>
            <a:ext cx="17033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                              </a:t>
            </a:r>
            <a:endParaRPr lang="en-US"/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8031163" y="57372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1451</a:t>
            </a:r>
            <a:endParaRPr lang="en-US"/>
          </a:p>
        </p:txBody>
      </p:sp>
      <p:sp>
        <p:nvSpPr>
          <p:cNvPr id="9271" name="Rectangle 55"/>
          <p:cNvSpPr>
            <a:spLocks noChangeArrowheads="1"/>
          </p:cNvSpPr>
          <p:nvPr/>
        </p:nvSpPr>
        <p:spPr bwMode="auto">
          <a:xfrm>
            <a:off x="8350250" y="573722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487363" y="5903913"/>
            <a:ext cx="977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Adverse Events</a:t>
            </a:r>
            <a:endParaRPr lang="en-US"/>
          </a:p>
        </p:txBody>
      </p:sp>
      <p:sp>
        <p:nvSpPr>
          <p:cNvPr id="9273" name="Rectangle 57"/>
          <p:cNvSpPr>
            <a:spLocks noChangeArrowheads="1"/>
          </p:cNvSpPr>
          <p:nvPr/>
        </p:nvSpPr>
        <p:spPr bwMode="auto">
          <a:xfrm>
            <a:off x="1498600" y="5889625"/>
            <a:ext cx="230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</a:t>
            </a:r>
            <a:endParaRPr lang="en-US"/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1724025" y="5889625"/>
            <a:ext cx="230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</a:t>
            </a:r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1949450" y="5903913"/>
            <a:ext cx="774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1001    1462</a:t>
            </a:r>
            <a:endParaRPr lang="en-US"/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2749550" y="5889625"/>
            <a:ext cx="1289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                     </a:t>
            </a:r>
            <a:endParaRPr lang="en-US"/>
          </a:p>
        </p:txBody>
      </p:sp>
      <p:sp>
        <p:nvSpPr>
          <p:cNvPr id="9277" name="Rectangle 61"/>
          <p:cNvSpPr>
            <a:spLocks noChangeArrowheads="1"/>
          </p:cNvSpPr>
          <p:nvPr/>
        </p:nvSpPr>
        <p:spPr bwMode="auto">
          <a:xfrm>
            <a:off x="4014788" y="59039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1361</a:t>
            </a:r>
            <a:endParaRPr lang="en-US"/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4335463" y="5889625"/>
            <a:ext cx="1749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                               </a:t>
            </a:r>
            <a:endParaRPr lang="en-US"/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6048375" y="59039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1293</a:t>
            </a:r>
            <a:endParaRPr lang="en-US"/>
          </a:p>
        </p:txBody>
      </p:sp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6369050" y="5889625"/>
            <a:ext cx="3222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</a:t>
            </a:r>
            <a:endParaRPr lang="en-US"/>
          </a:p>
        </p:txBody>
      </p:sp>
      <p:sp>
        <p:nvSpPr>
          <p:cNvPr id="9281" name="Rectangle 65"/>
          <p:cNvSpPr>
            <a:spLocks noChangeArrowheads="1"/>
          </p:cNvSpPr>
          <p:nvPr/>
        </p:nvSpPr>
        <p:spPr bwMode="auto">
          <a:xfrm>
            <a:off x="6684963" y="5889625"/>
            <a:ext cx="1381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300" b="0">
                <a:solidFill>
                  <a:srgbClr val="000000"/>
                </a:solidFill>
              </a:rPr>
              <a:t>                              </a:t>
            </a:r>
            <a:endParaRPr lang="en-US"/>
          </a:p>
        </p:txBody>
      </p:sp>
      <p:sp>
        <p:nvSpPr>
          <p:cNvPr id="9282" name="Rectangle 66"/>
          <p:cNvSpPr>
            <a:spLocks noChangeArrowheads="1"/>
          </p:cNvSpPr>
          <p:nvPr/>
        </p:nvSpPr>
        <p:spPr bwMode="auto">
          <a:xfrm>
            <a:off x="8037513" y="59039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/>
              <a:t>1248</a:t>
            </a:r>
            <a:endParaRPr lang="en-US"/>
          </a:p>
        </p:txBody>
      </p:sp>
      <p:sp>
        <p:nvSpPr>
          <p:cNvPr id="9283" name="Rectangle 67"/>
          <p:cNvSpPr>
            <a:spLocks noChangeArrowheads="1"/>
          </p:cNvSpPr>
          <p:nvPr/>
        </p:nvSpPr>
        <p:spPr bwMode="auto">
          <a:xfrm>
            <a:off x="8358188" y="590391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811213" y="606742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1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7138988" y="1201738"/>
            <a:ext cx="974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2934" name="Rectangle 70"/>
          <p:cNvSpPr>
            <a:spLocks noChangeArrowheads="1"/>
          </p:cNvSpPr>
          <p:nvPr/>
        </p:nvSpPr>
        <p:spPr bwMode="auto">
          <a:xfrm>
            <a:off x="7269163" y="1273175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 dirty="0">
                <a:latin typeface="Arial" pitchFamily="34" charset="0"/>
                <a:cs typeface="Arial" pitchFamily="34" charset="0"/>
              </a:rPr>
              <a:t>Strokes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87" name="Rectangle 71"/>
          <p:cNvSpPr>
            <a:spLocks noChangeArrowheads="1"/>
          </p:cNvSpPr>
          <p:nvPr/>
        </p:nvSpPr>
        <p:spPr bwMode="auto">
          <a:xfrm>
            <a:off x="7881938" y="1273175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9288" name="Rectangle 72"/>
          <p:cNvSpPr>
            <a:spLocks noChangeArrowheads="1"/>
          </p:cNvSpPr>
          <p:nvPr/>
        </p:nvSpPr>
        <p:spPr bwMode="auto">
          <a:xfrm>
            <a:off x="6815138" y="2501900"/>
            <a:ext cx="162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92937" name="Rectangle 73"/>
          <p:cNvSpPr>
            <a:spLocks noChangeArrowheads="1"/>
          </p:cNvSpPr>
          <p:nvPr/>
        </p:nvSpPr>
        <p:spPr bwMode="auto">
          <a:xfrm>
            <a:off x="6945313" y="2573338"/>
            <a:ext cx="12551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Adverse Events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90" name="Rectangle 74"/>
          <p:cNvSpPr>
            <a:spLocks noChangeArrowheads="1"/>
          </p:cNvSpPr>
          <p:nvPr/>
        </p:nvSpPr>
        <p:spPr bwMode="auto">
          <a:xfrm>
            <a:off x="8205788" y="2573338"/>
            <a:ext cx="492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5410200" y="6401755"/>
            <a:ext cx="35957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Johnston et al, JAMA 2000;284:2901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9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5" grpId="0" animBg="1"/>
      <p:bldP spid="292896" grpId="0" animBg="1"/>
      <p:bldP spid="292934" grpId="0"/>
      <p:bldP spid="2929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20063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ABCD</a:t>
            </a:r>
            <a:r>
              <a:rPr lang="en-US" baseline="30000" dirty="0" smtClean="0">
                <a:latin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</a:rPr>
              <a:t>  Score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447800"/>
            <a:ext cx="8805862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</a:rPr>
              <a:t>Score points for each of the following: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Age </a:t>
            </a:r>
            <a:r>
              <a:rPr lang="en-US" sz="2400" u="sng" dirty="0" smtClean="0">
                <a:latin typeface="Arial" pitchFamily="34" charset="0"/>
              </a:rPr>
              <a:t>&gt;</a:t>
            </a:r>
            <a:r>
              <a:rPr lang="en-US" sz="2400" dirty="0" smtClean="0">
                <a:latin typeface="Arial" pitchFamily="34" charset="0"/>
              </a:rPr>
              <a:t>60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</a:rPr>
              <a:t>(1)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Blood pressure </a:t>
            </a:r>
            <a:r>
              <a:rPr lang="en-US" sz="2400" u="sng" dirty="0" smtClean="0">
                <a:latin typeface="Arial" pitchFamily="34" charset="0"/>
              </a:rPr>
              <a:t>&gt;</a:t>
            </a:r>
            <a:r>
              <a:rPr lang="en-US" sz="2400" dirty="0" smtClean="0">
                <a:latin typeface="Arial" pitchFamily="34" charset="0"/>
              </a:rPr>
              <a:t>140/90 on initial evaluation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</a:rPr>
              <a:t>(1)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Clinical: 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</a:rPr>
              <a:t>Focal weakness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(2)</a:t>
            </a:r>
            <a:r>
              <a:rPr lang="en-US" sz="2000" dirty="0" smtClean="0">
                <a:latin typeface="Arial" pitchFamily="34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</a:rPr>
              <a:t>Speech impairment without weakness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(1)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Duration </a:t>
            </a:r>
          </a:p>
          <a:p>
            <a:pPr lvl="2">
              <a:lnSpc>
                <a:spcPct val="80000"/>
              </a:lnSpc>
            </a:pPr>
            <a:r>
              <a:rPr lang="en-US" sz="2000" u="sng" dirty="0" smtClean="0">
                <a:latin typeface="Arial" pitchFamily="34" charset="0"/>
              </a:rPr>
              <a:t>&gt;</a:t>
            </a:r>
            <a:r>
              <a:rPr lang="en-US" sz="2000" dirty="0" smtClean="0">
                <a:latin typeface="Arial" pitchFamily="34" charset="0"/>
              </a:rPr>
              <a:t>60 min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(2)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Arial" pitchFamily="34" charset="0"/>
              </a:rPr>
              <a:t>10-59 min </a:t>
            </a:r>
            <a:r>
              <a:rPr lang="en-US" sz="2000" dirty="0" smtClean="0">
                <a:solidFill>
                  <a:schemeClr val="accent2"/>
                </a:solidFill>
                <a:latin typeface="Arial" pitchFamily="34" charset="0"/>
              </a:rPr>
              <a:t>(1)</a:t>
            </a:r>
            <a:r>
              <a:rPr lang="en-US" sz="2000" dirty="0" smtClean="0">
                <a:latin typeface="Arial" pitchFamily="34" charset="0"/>
              </a:rPr>
              <a:t>		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" pitchFamily="34" charset="0"/>
              </a:rPr>
              <a:t>Diabetes </a:t>
            </a:r>
            <a:r>
              <a:rPr lang="en-US" sz="2400" dirty="0" smtClean="0">
                <a:solidFill>
                  <a:schemeClr val="accent2"/>
                </a:solidFill>
                <a:latin typeface="Arial" pitchFamily="34" charset="0"/>
              </a:rPr>
              <a:t>(1)</a:t>
            </a:r>
            <a:r>
              <a:rPr lang="en-US" sz="2400" dirty="0" smtClean="0">
                <a:latin typeface="Arial" pitchFamily="34" charset="0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Arial" pitchFamily="34" charset="0"/>
              </a:rPr>
              <a:t>Final Score 0-7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257800" y="6324600"/>
            <a:ext cx="3677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Johnston et al, Lancet, 369:283,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</a:rPr>
              <a:t>ABCD</a:t>
            </a:r>
            <a:r>
              <a:rPr lang="en-US" sz="4000" baseline="30000" dirty="0" smtClean="0">
                <a:latin typeface="Arial" pitchFamily="34" charset="0"/>
              </a:rPr>
              <a:t>2</a:t>
            </a:r>
            <a:r>
              <a:rPr lang="en-US" sz="4000" dirty="0" smtClean="0">
                <a:latin typeface="Arial" pitchFamily="34" charset="0"/>
              </a:rPr>
              <a:t> Score and Stroke Risks</a:t>
            </a:r>
          </a:p>
        </p:txBody>
      </p:sp>
      <p:graphicFrame>
        <p:nvGraphicFramePr>
          <p:cNvPr id="11267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685800" y="1065213"/>
          <a:ext cx="7772400" cy="59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Chart" r:id="rId4" imgW="5067300" imgH="3876675" progId="Excel.Sheet.8">
                  <p:embed/>
                </p:oleObj>
              </mc:Choice>
              <mc:Fallback>
                <p:oleObj name="Chart" r:id="rId4" imgW="5067300" imgH="387667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5213"/>
                        <a:ext cx="7772400" cy="594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0" y="6400800"/>
            <a:ext cx="36776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Johnston et al, Lancet, 369:283,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3399"/>
        </a:dk2>
        <a:lt2>
          <a:srgbClr val="FFFF00"/>
        </a:lt2>
        <a:accent1>
          <a:srgbClr val="FFFF00"/>
        </a:accent1>
        <a:accent2>
          <a:srgbClr val="66FF33"/>
        </a:accent2>
        <a:accent3>
          <a:srgbClr val="AAADCA"/>
        </a:accent3>
        <a:accent4>
          <a:srgbClr val="DADADA"/>
        </a:accent4>
        <a:accent5>
          <a:srgbClr val="FFFFAA"/>
        </a:accent5>
        <a:accent6>
          <a:srgbClr val="5CE72D"/>
        </a:accent6>
        <a:hlink>
          <a:srgbClr val="FF00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1692</Words>
  <Application>Microsoft Office PowerPoint</Application>
  <PresentationFormat>On-screen Show (4:3)</PresentationFormat>
  <Paragraphs>443</Paragraphs>
  <Slides>46</Slides>
  <Notes>44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Wingdings</vt:lpstr>
      <vt:lpstr>Graphik Semibold</vt:lpstr>
      <vt:lpstr>Verdana</vt:lpstr>
      <vt:lpstr>Times New Roman</vt:lpstr>
      <vt:lpstr>SimHei</vt:lpstr>
      <vt:lpstr>Calibri</vt:lpstr>
      <vt:lpstr>Default Design</vt:lpstr>
      <vt:lpstr>Chart</vt:lpstr>
      <vt:lpstr> Rethinking TIA  and Minor Stroke  </vt:lpstr>
      <vt:lpstr>Potential Conflicts of Interest</vt:lpstr>
      <vt:lpstr>TIA and Minor Stroke are Different from More Severe Stroke</vt:lpstr>
      <vt:lpstr>The Agenda</vt:lpstr>
      <vt:lpstr>Prognosis</vt:lpstr>
      <vt:lpstr>TIA:  Short-Term Prognosis</vt:lpstr>
      <vt:lpstr>PowerPoint Presentation</vt:lpstr>
      <vt:lpstr>ABCD2  Score</vt:lpstr>
      <vt:lpstr>ABCD2 Score and Stroke Risks</vt:lpstr>
      <vt:lpstr>New Infarction and Stroke Risk</vt:lpstr>
      <vt:lpstr>Large-Artery Stenosis or Occlusion</vt:lpstr>
      <vt:lpstr>Imaging Plus ABCD2</vt:lpstr>
      <vt:lpstr>Imaging Plus ABCD2</vt:lpstr>
      <vt:lpstr>How Do the Scores Work?</vt:lpstr>
      <vt:lpstr>Guidelines and Prognostic Scores</vt:lpstr>
      <vt:lpstr>Recommendations on Scores</vt:lpstr>
      <vt:lpstr>Stroke Risk After TIA</vt:lpstr>
      <vt:lpstr>Event rate by region </vt:lpstr>
      <vt:lpstr>Stroke Risk After Stroke</vt:lpstr>
      <vt:lpstr>pathophysiology</vt:lpstr>
      <vt:lpstr>Pathophysiology</vt:lpstr>
      <vt:lpstr>Possible Explanation: Instability</vt:lpstr>
      <vt:lpstr>The Case for Urgency</vt:lpstr>
      <vt:lpstr>Guidelines and proven management strategies</vt:lpstr>
      <vt:lpstr>Guideline Recommendations: Evaluation</vt:lpstr>
      <vt:lpstr>Carotid Artery Atherosclerosis</vt:lpstr>
      <vt:lpstr>PowerPoint Presentation</vt:lpstr>
      <vt:lpstr>Importance of Timing</vt:lpstr>
      <vt:lpstr>Guideline Recommendations: Treatment</vt:lpstr>
      <vt:lpstr>Initiation of Proven Therapies</vt:lpstr>
      <vt:lpstr>aggressive treatment?</vt:lpstr>
      <vt:lpstr>Timing and Clopidogrel-Aspirin</vt:lpstr>
      <vt:lpstr>Rationale of Three Large-Scale Trials:   CHANCE, POINT &amp; SOCRATES </vt:lpstr>
      <vt:lpstr>CHANCE Trial</vt:lpstr>
      <vt:lpstr>CHANCE Primary Outcome: Stroke</vt:lpstr>
      <vt:lpstr>Safety outcomes</vt:lpstr>
      <vt:lpstr>POINT Trial</vt:lpstr>
      <vt:lpstr>SOCRATES Trial</vt:lpstr>
      <vt:lpstr>Enrollment</vt:lpstr>
      <vt:lpstr>PowerPoint Presentation</vt:lpstr>
      <vt:lpstr>Conclusions</vt:lpstr>
      <vt:lpstr>PowerPoint Presentation</vt:lpstr>
      <vt:lpstr>EXPRESS Study Results</vt:lpstr>
      <vt:lpstr>What about hospital admission?</vt:lpstr>
      <vt:lpstr>Results</vt:lpstr>
      <vt:lpstr>Hospitalization?</vt:lpstr>
    </vt:vector>
  </TitlesOfParts>
  <Company>Dept of Neurology, 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 Management</dc:title>
  <dc:creator>S. Claiborne Johnston, M.D., M.P.H</dc:creator>
  <cp:lastModifiedBy>administrator</cp:lastModifiedBy>
  <cp:revision>310</cp:revision>
  <cp:lastPrinted>1998-09-16T21:55:07Z</cp:lastPrinted>
  <dcterms:created xsi:type="dcterms:W3CDTF">1998-08-24T13:59:36Z</dcterms:created>
  <dcterms:modified xsi:type="dcterms:W3CDTF">2015-10-15T18:50:39Z</dcterms:modified>
</cp:coreProperties>
</file>